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78" r:id="rId3"/>
    <p:sldId id="323" r:id="rId4"/>
    <p:sldId id="300" r:id="rId5"/>
    <p:sldId id="316" r:id="rId6"/>
    <p:sldId id="348" r:id="rId7"/>
    <p:sldId id="309" r:id="rId8"/>
    <p:sldId id="277" r:id="rId9"/>
    <p:sldId id="293" r:id="rId10"/>
    <p:sldId id="305" r:id="rId11"/>
    <p:sldId id="315" r:id="rId12"/>
    <p:sldId id="331" r:id="rId13"/>
    <p:sldId id="332" r:id="rId14"/>
    <p:sldId id="311" r:id="rId15"/>
    <p:sldId id="314" r:id="rId16"/>
    <p:sldId id="338" r:id="rId17"/>
    <p:sldId id="339" r:id="rId18"/>
    <p:sldId id="368" r:id="rId19"/>
    <p:sldId id="346" r:id="rId20"/>
    <p:sldId id="347" r:id="rId21"/>
    <p:sldId id="353" r:id="rId22"/>
    <p:sldId id="304" r:id="rId23"/>
    <p:sldId id="369" r:id="rId24"/>
    <p:sldId id="350" r:id="rId25"/>
    <p:sldId id="370" r:id="rId26"/>
    <p:sldId id="371" r:id="rId27"/>
    <p:sldId id="351" r:id="rId28"/>
    <p:sldId id="373" r:id="rId29"/>
    <p:sldId id="367" r:id="rId30"/>
    <p:sldId id="366" r:id="rId31"/>
    <p:sldId id="359" r:id="rId32"/>
    <p:sldId id="352" r:id="rId33"/>
    <p:sldId id="355" r:id="rId34"/>
    <p:sldId id="356" r:id="rId35"/>
    <p:sldId id="360" r:id="rId36"/>
    <p:sldId id="361" r:id="rId37"/>
    <p:sldId id="372" r:id="rId38"/>
    <p:sldId id="349" r:id="rId39"/>
    <p:sldId id="340" r:id="rId40"/>
    <p:sldId id="292" r:id="rId41"/>
    <p:sldId id="345" r:id="rId42"/>
    <p:sldId id="29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60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D6"/>
    <a:srgbClr val="A79DED"/>
    <a:srgbClr val="CB62CE"/>
    <a:srgbClr val="EDEDED"/>
    <a:srgbClr val="E8E8E8"/>
    <a:srgbClr val="96D1CF"/>
    <a:srgbClr val="AF9F96"/>
    <a:srgbClr val="FF4B4B"/>
    <a:srgbClr val="A46542"/>
    <a:srgbClr val="5E3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4" autoAdjust="0"/>
    <p:restoredTop sz="95847" autoAdjust="0"/>
  </p:normalViewPr>
  <p:slideViewPr>
    <p:cSldViewPr snapToGrid="0">
      <p:cViewPr varScale="1">
        <p:scale>
          <a:sx n="111" d="100"/>
          <a:sy n="111" d="100"/>
        </p:scale>
        <p:origin x="140" y="80"/>
      </p:cViewPr>
      <p:guideLst>
        <p:guide orient="horz" pos="935"/>
        <p:guide pos="60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7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8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55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088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16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34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9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46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702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0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80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4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20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95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63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048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515151"/>
                </a:solidFill>
                <a:effectLst/>
                <a:latin typeface="Noto Sans KR"/>
              </a:rPr>
              <a:t>리스트뷰는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 삭제 생성을 반복을 하게 되어 비효율적이다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 </a:t>
            </a:r>
          </a:p>
          <a:p>
            <a:endParaRPr lang="en-US" altLang="ko-KR" b="0" i="0" dirty="0">
              <a:solidFill>
                <a:srgbClr val="515151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맨 처음 화면에 보여질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 정도의 뷰 객체만을 만들고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실제 데이터가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원래 만들어 놓은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개의 객체만 계속 해서 재사용 하는 것이므로 효율적으로 사용이 가능합니다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957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71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27,28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분 시연 </a:t>
            </a:r>
            <a:r>
              <a:rPr lang="en-US" altLang="ko-KR" dirty="0"/>
              <a:t>1~2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파싱이 끝나면 지도화면으로 </a:t>
            </a:r>
            <a:r>
              <a:rPr lang="ko-KR" altLang="en-US" dirty="0" err="1"/>
              <a:t>넘어감</a:t>
            </a:r>
            <a:endParaRPr lang="en-US" altLang="ko-KR" dirty="0"/>
          </a:p>
          <a:p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클러스터링을 한이유는 마커가 많으면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렉이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걸린다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41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MapsActivity</a:t>
            </a:r>
            <a:r>
              <a:rPr lang="en-US" altLang="ko-KR" dirty="0"/>
              <a:t> </a:t>
            </a:r>
            <a:r>
              <a:rPr lang="ko-KR" altLang="en-US" dirty="0"/>
              <a:t>추가 </a:t>
            </a:r>
            <a:r>
              <a:rPr lang="ko-KR" altLang="en-US" dirty="0" err="1"/>
              <a:t>된부분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9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2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Park</a:t>
            </a:r>
            <a:r>
              <a:rPr lang="ko-KR" altLang="en-US" dirty="0"/>
              <a:t>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773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파싱 코드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intent.putExtra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/>
              <a:t>parks)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 parks </a:t>
            </a:r>
            <a:r>
              <a:rPr lang="en-US" altLang="ko-KR" dirty="0" err="1">
                <a:solidFill>
                  <a:srgbClr val="808080"/>
                </a:solidFill>
                <a:effectLst/>
              </a:rPr>
              <a:t>ArrayList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 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넘기기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en-US" altLang="ko-KR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MapsActivity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가서 </a:t>
            </a:r>
            <a:r>
              <a:rPr lang="en-US" altLang="ko-KR" dirty="0">
                <a:solidFill>
                  <a:srgbClr val="9876AA"/>
                </a:solidFill>
                <a:effectLst/>
              </a:rPr>
              <a:t>parks </a:t>
            </a:r>
            <a:r>
              <a:rPr lang="en-US" altLang="ko-KR" dirty="0"/>
              <a:t>= (</a:t>
            </a:r>
            <a:r>
              <a:rPr lang="en-US" altLang="ko-KR" dirty="0" err="1"/>
              <a:t>ArrayList</a:t>
            </a:r>
            <a:r>
              <a:rPr lang="en-US" altLang="ko-KR" dirty="0"/>
              <a:t>&lt;Park&gt;)</a:t>
            </a:r>
            <a:r>
              <a:rPr lang="en-US" altLang="ko-KR" dirty="0" err="1"/>
              <a:t>getIntent</a:t>
            </a:r>
            <a:r>
              <a:rPr lang="en-US" altLang="ko-KR" dirty="0"/>
              <a:t>().</a:t>
            </a:r>
            <a:r>
              <a:rPr lang="en-US" altLang="ko-KR" dirty="0" err="1"/>
              <a:t>getSerializableExtra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//park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여기에서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endParaRPr lang="en-US" altLang="ko-KR" dirty="0"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8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파싱 코드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intent.putExtra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/>
              <a:t>parks)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 parks </a:t>
            </a:r>
            <a:r>
              <a:rPr lang="en-US" altLang="ko-KR" dirty="0" err="1">
                <a:solidFill>
                  <a:srgbClr val="808080"/>
                </a:solidFill>
                <a:effectLst/>
              </a:rPr>
              <a:t>ArrayList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 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넘기기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en-US" altLang="ko-KR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MapsActivity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가서 </a:t>
            </a:r>
            <a:r>
              <a:rPr lang="en-US" altLang="ko-KR" dirty="0">
                <a:solidFill>
                  <a:srgbClr val="9876AA"/>
                </a:solidFill>
                <a:effectLst/>
              </a:rPr>
              <a:t>parks </a:t>
            </a:r>
            <a:r>
              <a:rPr lang="en-US" altLang="ko-KR" dirty="0"/>
              <a:t>= (</a:t>
            </a:r>
            <a:r>
              <a:rPr lang="en-US" altLang="ko-KR" dirty="0" err="1"/>
              <a:t>ArrayList</a:t>
            </a:r>
            <a:r>
              <a:rPr lang="en-US" altLang="ko-KR" dirty="0"/>
              <a:t>&lt;Park&gt;)</a:t>
            </a:r>
            <a:r>
              <a:rPr lang="en-US" altLang="ko-KR" dirty="0" err="1"/>
              <a:t>getIntent</a:t>
            </a:r>
            <a:r>
              <a:rPr lang="en-US" altLang="ko-KR" dirty="0"/>
              <a:t>().</a:t>
            </a:r>
            <a:r>
              <a:rPr lang="en-US" altLang="ko-KR" dirty="0" err="1"/>
              <a:t>getSerializableExtra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//park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여기에서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endParaRPr lang="en-US" altLang="ko-KR" dirty="0"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24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1. </a:t>
            </a:r>
            <a:r>
              <a:rPr lang="ko-KR" altLang="en-US" sz="1200" b="1" dirty="0" err="1"/>
              <a:t>챗봇을</a:t>
            </a:r>
            <a:r>
              <a:rPr lang="ko-KR" altLang="en-US" sz="1200" b="1" dirty="0"/>
              <a:t> 학습시킬 더 많은 학술자료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정보들 조사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추가적인 의사소통 데이터 삽입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의 주기적인 의사소통 테스트를 통한 보완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에 </a:t>
            </a:r>
            <a:r>
              <a:rPr lang="en-US" altLang="ko-KR" sz="1200" b="1" dirty="0" err="1"/>
              <a:t>Json</a:t>
            </a:r>
            <a:r>
              <a:rPr lang="ko-KR" altLang="en-US" sz="1200" b="1" dirty="0"/>
              <a:t>을 이용해서 더 많은 기능을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5. </a:t>
            </a:r>
            <a:r>
              <a:rPr lang="ko-KR" altLang="en-US" sz="1200" b="1" dirty="0" err="1"/>
              <a:t>금연어플인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NSchat</a:t>
            </a:r>
            <a:r>
              <a:rPr lang="ko-KR" altLang="en-US" sz="1200" b="1" dirty="0"/>
              <a:t>에 필요할 만한 화면과 기능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 음성 인식 기능을 추가</a:t>
            </a:r>
            <a:endParaRPr lang="en-US" altLang="ko-KR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65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48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8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5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3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7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2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89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?gclid=CjwKCAjw0a-SBhBkEiwApljU0pX7Bx9tIN7zPHI6E5jNHmLfMqkAS6CicHJWwjjtHVzs3qDHgbsbshoCiJ8QAvD_BwE&amp;gclsrc=aw.ds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jupyter.org/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hyperlink" Target="https://dialogflow.cloud.google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8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github.com/Jeong-Yunchan/Capstone-Design-Pro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nosmk.khealth.or.kr/nsk/user/extra/ntcc/262/service/healthServiceSearch/jsp/LayOutPage.do" TargetMode="External"/><Relationship Id="rId3" Type="http://schemas.openxmlformats.org/officeDocument/2006/relationships/hyperlink" Target="https://health.chosun.com/site/data/html_dir/2020/03/03/2020030301606.html" TargetMode="External"/><Relationship Id="rId7" Type="http://schemas.openxmlformats.org/officeDocument/2006/relationships/hyperlink" Target="https://www.msdmanuals.com/ko-kr/%ED%99%88/%ED%8A%B9%EB%B3%84-%EC%A3%BC%EC%A0%9C/%ED%9D%A1%EC%97%B0/%EA%B8%88%EC%97%B0" TargetMode="External"/><Relationship Id="rId12" Type="http://schemas.openxmlformats.org/officeDocument/2006/relationships/hyperlink" Target="http://mdon.co.kr/mobile/article.html?no=3237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edworld.co.kr/news/articleView.html?idxno=200796" TargetMode="External"/><Relationship Id="rId11" Type="http://schemas.openxmlformats.org/officeDocument/2006/relationships/hyperlink" Target="http://kormedi.com/1202682/%EB%8B%B4%EB%B0%B0-%EB%81%8A%EC%9C%BC%EB%A0%A4%EB%A9%B4-%EC%9A%B4%EB%8F%99%EC%9D%84-%ED%95%B4%EB%9D%BC/" TargetMode="External"/><Relationship Id="rId5" Type="http://schemas.openxmlformats.org/officeDocument/2006/relationships/hyperlink" Target="https://www.cdc.gov/tobacco/features/new-year/korean/index.html" TargetMode="External"/><Relationship Id="rId10" Type="http://schemas.openxmlformats.org/officeDocument/2006/relationships/hyperlink" Target="https://www.nosmokeguide.go.kr/index.do" TargetMode="External"/><Relationship Id="rId4" Type="http://schemas.openxmlformats.org/officeDocument/2006/relationships/hyperlink" Target="http://www.samsunghospital.com/home/healthInfo/content/contenView.do?CONT_SRC_ID=30858&amp;CONT_SRC=HOMEPAGE&amp;CONT_ID=7005&amp;CONT_CLS_CD=001027" TargetMode="External"/><Relationship Id="rId9" Type="http://schemas.openxmlformats.org/officeDocument/2006/relationships/hyperlink" Target="https://www.mohw.go.kr/react/policy/index.jsp?PAR_MENU_ID=06&amp;MENU_ID=06330201&amp;PAGE=1&amp;topTitl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Yunchan/Capstone-Design-Projec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D107EF-E740-4257-AAED-91A44621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53" y="3605719"/>
            <a:ext cx="2472062" cy="2479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0B5-B79B-4747-818E-5F5D7A48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44" y="1835075"/>
            <a:ext cx="2526290" cy="23999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7782" y="570616"/>
            <a:ext cx="966768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구글 </a:t>
            </a:r>
            <a:r>
              <a:rPr lang="en-US" altLang="ko-KR" sz="2400" b="1" dirty="0" err="1"/>
              <a:t>Dialogflow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를 이용한 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개발 </a:t>
            </a:r>
            <a:r>
              <a:rPr lang="en-US" altLang="ko-KR" sz="2400" b="1" dirty="0"/>
              <a:t>– No Smoking Chat Project (</a:t>
            </a:r>
            <a:r>
              <a:rPr lang="en-US" altLang="ko-KR" sz="2400" b="1" dirty="0" err="1"/>
              <a:t>NSchat</a:t>
            </a:r>
            <a:r>
              <a:rPr lang="en-US" altLang="ko-KR" sz="2400" b="1" dirty="0"/>
              <a:t>)   [AI</a:t>
            </a:r>
            <a:r>
              <a:rPr lang="ko-KR" altLang="en-US" sz="2400" b="1" dirty="0"/>
              <a:t>팀</a:t>
            </a:r>
            <a:r>
              <a:rPr lang="en-US" altLang="ko-KR" sz="2400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6786032" y="4164955"/>
            <a:ext cx="503946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/>
              <a:t>과</a:t>
            </a:r>
            <a:r>
              <a:rPr lang="en-US" altLang="ko-KR" dirty="0"/>
              <a:t>      </a:t>
            </a:r>
            <a:r>
              <a:rPr lang="ko-KR" altLang="en-US" dirty="0"/>
              <a:t>목</a:t>
            </a:r>
            <a:r>
              <a:rPr lang="en-US" altLang="ko-KR" dirty="0"/>
              <a:t>: </a:t>
            </a:r>
            <a:r>
              <a:rPr lang="ko-KR" altLang="en-US" dirty="0" err="1"/>
              <a:t>산학캡스톤</a:t>
            </a:r>
            <a:r>
              <a:rPr lang="ko-KR" altLang="en-US" dirty="0"/>
              <a:t> 디자인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학      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담당교수</a:t>
            </a:r>
            <a:r>
              <a:rPr lang="en-US" altLang="ko-KR" dirty="0"/>
              <a:t>: 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         </a:t>
            </a:r>
            <a:r>
              <a:rPr lang="en-US" altLang="ko-KR" dirty="0"/>
              <a:t>: 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 표 자 </a:t>
            </a:r>
            <a:r>
              <a:rPr lang="en-US" altLang="ko-KR" dirty="0"/>
              <a:t>: </a:t>
            </a:r>
            <a:r>
              <a:rPr lang="ko-KR" altLang="en-US" dirty="0"/>
              <a:t>김민혁</a:t>
            </a:r>
            <a:endParaRPr lang="en-US" altLang="ko-KR" dirty="0"/>
          </a:p>
          <a:p>
            <a:r>
              <a:rPr lang="ko-KR" altLang="en-US" dirty="0"/>
              <a:t>소     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발표일자</a:t>
            </a:r>
            <a:r>
              <a:rPr lang="en-US" altLang="ko-KR" dirty="0"/>
              <a:t> : 2022. 06. 13.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채용 상담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B234B5-F1D4-4428-ACA7-A46122252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/>
          <a:stretch/>
        </p:blipFill>
        <p:spPr>
          <a:xfrm>
            <a:off x="2345188" y="1951819"/>
            <a:ext cx="4034308" cy="4070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03BC3-6462-4091-9668-E4A6368C83B4}"/>
              </a:ext>
            </a:extLst>
          </p:cNvPr>
          <p:cNvSpPr txBox="1"/>
          <p:nvPr/>
        </p:nvSpPr>
        <p:spPr>
          <a:xfrm>
            <a:off x="2974808" y="6192034"/>
            <a:ext cx="3038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http://hr-chat.skinnovation.com/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1E32D-5515-496A-824E-F0E56809218A}"/>
              </a:ext>
            </a:extLst>
          </p:cNvPr>
          <p:cNvSpPr txBox="1"/>
          <p:nvPr/>
        </p:nvSpPr>
        <p:spPr>
          <a:xfrm>
            <a:off x="2771608" y="1305488"/>
            <a:ext cx="253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ko-KR" altLang="en-US" dirty="0"/>
              <a:t>이노베이션 채리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CCF05B-82FE-43F0-BDEC-80A4E9836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65" y="1808043"/>
            <a:ext cx="2190415" cy="4241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4FE4F-AEF4-4581-B47D-5821C252A304}"/>
              </a:ext>
            </a:extLst>
          </p:cNvPr>
          <p:cNvSpPr txBox="1"/>
          <p:nvPr/>
        </p:nvSpPr>
        <p:spPr>
          <a:xfrm>
            <a:off x="7988453" y="6192034"/>
            <a:ext cx="32557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https://careers.lg.com/main/Intro.rpi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F7A14-6DC0-4C68-9992-C5FBBCFE4326}"/>
              </a:ext>
            </a:extLst>
          </p:cNvPr>
          <p:cNvSpPr txBox="1"/>
          <p:nvPr/>
        </p:nvSpPr>
        <p:spPr>
          <a:xfrm>
            <a:off x="8113154" y="1259322"/>
            <a:ext cx="4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채용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엘리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9BA2C-7955-40ED-BA85-A57FB4AA69B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63810" y="3150436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금융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747762" y="1164019"/>
            <a:ext cx="24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 </a:t>
            </a:r>
            <a:r>
              <a:rPr lang="ko-KR" altLang="en-US" dirty="0" err="1"/>
              <a:t>스타뱅킹</a:t>
            </a:r>
            <a:r>
              <a:rPr lang="ko-KR" altLang="en-US" dirty="0"/>
              <a:t> 비비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84CC80-80E7-44C9-B2EB-21A93C73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62" y="1792340"/>
            <a:ext cx="2403853" cy="40127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905489" y="6039172"/>
            <a:ext cx="20883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https://www.kbstar.com/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785099" y="1164019"/>
            <a:ext cx="203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신한카드 파니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5073D6-D07A-493F-9A15-D9C9EAB80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03" y="1792340"/>
            <a:ext cx="2496231" cy="39361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595699" y="6000881"/>
            <a:ext cx="51686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https://www.shinhancard.com/eer/EERPROXY/chatWindowNA.shc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18DFF-EF24-4FBF-84EC-5AD603B298E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41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5419" y="-1016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3128971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953523" y="1356110"/>
            <a:ext cx="224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당뇨관리 </a:t>
            </a:r>
            <a:r>
              <a:rPr lang="ko-KR" altLang="en-US" dirty="0" err="1"/>
              <a:t>핑거앤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3000501" y="5990212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http://www.fingern.co.kr/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610559" y="1294655"/>
            <a:ext cx="261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삼성서울 병원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7210035" y="6007368"/>
            <a:ext cx="36844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http://chatbot.samsunghospital.com:8080/#/</a:t>
            </a:r>
            <a:endParaRPr lang="ko-KR" altLang="en-US" sz="13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FD0C89-65ED-41AB-A335-D4CC486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01" y="1792338"/>
            <a:ext cx="2246126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3FCC85-1428-4D10-B013-D95F495C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08" y="1756601"/>
            <a:ext cx="2938579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659486-C4EC-4795-A778-3151F68622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59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국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외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8189099" y="6139319"/>
            <a:ext cx="19103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https://ko.duolingo.com/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159463" y="6077440"/>
            <a:ext cx="26857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https://www.expedia.co.kr/service/</a:t>
            </a:r>
            <a:endParaRPr lang="ko-KR" alt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82495-5406-4772-9C1B-8BBEA455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79" y="1886174"/>
            <a:ext cx="2290003" cy="3995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7A0B2-201E-4834-91EC-0462756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97" y="1762416"/>
            <a:ext cx="2296598" cy="4242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6E42F9-D3EC-4EC3-962C-6B0E48599393}"/>
              </a:ext>
            </a:extLst>
          </p:cNvPr>
          <p:cNvSpPr txBox="1"/>
          <p:nvPr/>
        </p:nvSpPr>
        <p:spPr>
          <a:xfrm>
            <a:off x="3636548" y="1246438"/>
            <a:ext cx="140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익스피디아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84D5-C253-431F-85D5-E9AD457DF420}"/>
              </a:ext>
            </a:extLst>
          </p:cNvPr>
          <p:cNvSpPr txBox="1"/>
          <p:nvPr/>
        </p:nvSpPr>
        <p:spPr>
          <a:xfrm>
            <a:off x="8511094" y="1145727"/>
            <a:ext cx="126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듀오링고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FBC1A-4EEE-4677-82AF-3D65A799ABD6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24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환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경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52" y="1286356"/>
            <a:ext cx="1030325" cy="10303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6DFE8B-03CD-48E7-81B2-3A6E88A92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17" y="2386376"/>
            <a:ext cx="262839" cy="262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C49541-F609-44B1-9B1B-57EEF11219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69" y="2386376"/>
            <a:ext cx="280660" cy="2806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6F2E36-58CC-40F4-A069-71A537E56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29" y="2316971"/>
            <a:ext cx="377182" cy="377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63A50C-D22F-4CDE-939F-D530B804146C}"/>
              </a:ext>
            </a:extLst>
          </p:cNvPr>
          <p:cNvSpPr txBox="1"/>
          <p:nvPr/>
        </p:nvSpPr>
        <p:spPr>
          <a:xfrm>
            <a:off x="4401458" y="1550761"/>
            <a:ext cx="749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안드로이드 스튜디오 </a:t>
            </a:r>
            <a:r>
              <a:rPr lang="en-US" altLang="ko-KR" dirty="0"/>
              <a:t>(Android Studio)</a:t>
            </a:r>
            <a:r>
              <a:rPr lang="ko-KR" altLang="en-US" dirty="0"/>
              <a:t>는 안드로이드 및 안드로이드 전용 어플</a:t>
            </a:r>
            <a:r>
              <a:rPr lang="en-US" altLang="ko-KR" dirty="0"/>
              <a:t>(</a:t>
            </a:r>
            <a:r>
              <a:rPr lang="ko-KR" altLang="en-US" dirty="0"/>
              <a:t>앱</a:t>
            </a:r>
            <a:r>
              <a:rPr lang="en-US" altLang="ko-KR" dirty="0"/>
              <a:t>)</a:t>
            </a:r>
            <a:r>
              <a:rPr lang="ko-KR" altLang="en-US" dirty="0"/>
              <a:t>제작을 위한 공식</a:t>
            </a:r>
            <a:r>
              <a:rPr lang="en-US" altLang="ko-KR" dirty="0"/>
              <a:t> </a:t>
            </a:r>
            <a:r>
              <a:rPr lang="ko-KR" altLang="en-US" dirty="0"/>
              <a:t>통합 개발 환경 </a:t>
            </a:r>
            <a:r>
              <a:rPr lang="en-US" altLang="ko-KR" dirty="0"/>
              <a:t>(IDE)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5B22C-540A-49AE-9250-B9AE4A938B4D}"/>
              </a:ext>
            </a:extLst>
          </p:cNvPr>
          <p:cNvSpPr txBox="1"/>
          <p:nvPr/>
        </p:nvSpPr>
        <p:spPr>
          <a:xfrm>
            <a:off x="1813982" y="2386376"/>
            <a:ext cx="96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운영체제 </a:t>
            </a:r>
            <a:r>
              <a:rPr lang="en-US" altLang="ko-KR" sz="1400" dirty="0"/>
              <a:t>:           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2A0DE-C292-47C6-A50D-5A4B3567C411}"/>
              </a:ext>
            </a:extLst>
          </p:cNvPr>
          <p:cNvSpPr txBox="1"/>
          <p:nvPr/>
        </p:nvSpPr>
        <p:spPr>
          <a:xfrm>
            <a:off x="3389974" y="2683759"/>
            <a:ext cx="630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32/64bit</a:t>
            </a:r>
            <a:endParaRPr lang="ko-KR" altLang="en-US" sz="9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64" y="3541928"/>
            <a:ext cx="1654011" cy="7029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B6F258-EE77-4305-BC8B-54E58DEAB5BC}"/>
              </a:ext>
            </a:extLst>
          </p:cNvPr>
          <p:cNvSpPr txBox="1"/>
          <p:nvPr/>
        </p:nvSpPr>
        <p:spPr>
          <a:xfrm>
            <a:off x="4545492" y="3409798"/>
            <a:ext cx="675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Apple SD Gothic Neo"/>
              </a:rPr>
              <a:t>대화 형 사용자 인터페이스를 설계하고 모바일 앱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웹 애플리케이션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기기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봇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대화 형 음성 응답 시스템 및 관련 용도에 통합하는 데 사용되는 자연어 이해 플랫폼</a:t>
            </a:r>
            <a:r>
              <a:rPr lang="en-US" altLang="ko-KR" b="0" i="0" dirty="0">
                <a:effectLst/>
                <a:latin typeface="Apple SD Gothic Neo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E4E4A-0306-4569-8D3C-669400DE5307}"/>
              </a:ext>
            </a:extLst>
          </p:cNvPr>
          <p:cNvSpPr txBox="1"/>
          <p:nvPr/>
        </p:nvSpPr>
        <p:spPr>
          <a:xfrm>
            <a:off x="1883569" y="2850156"/>
            <a:ext cx="2384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8"/>
              </a:rPr>
              <a:t>https://developer.android.com/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552A8-6388-4056-ABF0-33763721721E}"/>
              </a:ext>
            </a:extLst>
          </p:cNvPr>
          <p:cNvSpPr txBox="1"/>
          <p:nvPr/>
        </p:nvSpPr>
        <p:spPr>
          <a:xfrm>
            <a:off x="1791032" y="4098206"/>
            <a:ext cx="275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9"/>
              </a:rPr>
              <a:t>https://dialogflow.cloud.google.com/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633217-C7F3-4444-A980-79A497E7FB23}"/>
              </a:ext>
            </a:extLst>
          </p:cNvPr>
          <p:cNvSpPr/>
          <p:nvPr/>
        </p:nvSpPr>
        <p:spPr>
          <a:xfrm>
            <a:off x="319948" y="206113"/>
            <a:ext cx="275723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17E78-6F17-40BC-8157-AC661D77981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14/41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1B061-6D98-57C2-47A9-A392CD407783}"/>
              </a:ext>
            </a:extLst>
          </p:cNvPr>
          <p:cNvSpPr txBox="1"/>
          <p:nvPr/>
        </p:nvSpPr>
        <p:spPr>
          <a:xfrm>
            <a:off x="4453023" y="2254667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ko-KR" altLang="en-US" dirty="0"/>
              <a:t>의 어플리케이션 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012DF-02A9-E379-3070-9D79AC7CD6E6}"/>
              </a:ext>
            </a:extLst>
          </p:cNvPr>
          <p:cNvSpPr txBox="1"/>
          <p:nvPr/>
        </p:nvSpPr>
        <p:spPr>
          <a:xfrm>
            <a:off x="4545492" y="4372951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ko-KR" altLang="en-US" dirty="0"/>
              <a:t>의 </a:t>
            </a:r>
            <a:r>
              <a:rPr lang="ko-KR" altLang="en-US" dirty="0" err="1"/>
              <a:t>챗봇</a:t>
            </a:r>
            <a:r>
              <a:rPr lang="ko-KR" altLang="en-US" dirty="0"/>
              <a:t> 사용과 학습을 위한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695C4B-1D46-FB7F-9E18-40BF0FF637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97" y="5034011"/>
            <a:ext cx="781045" cy="9050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CF9097-D1A9-AC60-990C-300E81FBDFEB}"/>
              </a:ext>
            </a:extLst>
          </p:cNvPr>
          <p:cNvSpPr txBox="1"/>
          <p:nvPr/>
        </p:nvSpPr>
        <p:spPr>
          <a:xfrm>
            <a:off x="2168708" y="5924615"/>
            <a:ext cx="151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11"/>
              </a:rPr>
              <a:t>https://jupyter.org/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E98260-57BF-F4EF-B985-5398A50D810A}"/>
              </a:ext>
            </a:extLst>
          </p:cNvPr>
          <p:cNvSpPr txBox="1"/>
          <p:nvPr/>
        </p:nvSpPr>
        <p:spPr>
          <a:xfrm>
            <a:off x="4453023" y="5056063"/>
            <a:ext cx="48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effectLst/>
                <a:latin typeface="Open Sans" panose="020B0606030504020204" pitchFamily="34" charset="0"/>
              </a:rPr>
              <a:t>Jupyter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에서 제작한 </a:t>
            </a:r>
            <a:r>
              <a:rPr lang="en-US" altLang="ko-KR" dirty="0">
                <a:latin typeface="Open Sans" panose="020B0606030504020204" pitchFamily="34" charset="0"/>
              </a:rPr>
              <a:t>Python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용 </a:t>
            </a:r>
            <a:r>
              <a:rPr lang="ko-KR" altLang="en-US" dirty="0">
                <a:latin typeface="Open Sans" panose="020B0606030504020204" pitchFamily="34" charset="0"/>
              </a:rPr>
              <a:t>통합 개발 환경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4F2665-8541-9319-F8CD-0D787D03BE82}"/>
              </a:ext>
            </a:extLst>
          </p:cNvPr>
          <p:cNvSpPr txBox="1"/>
          <p:nvPr/>
        </p:nvSpPr>
        <p:spPr>
          <a:xfrm>
            <a:off x="4453023" y="5538780"/>
            <a:ext cx="570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를 모아 놓은 엑셀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파일을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inherit"/>
              </a:rPr>
              <a:t>Json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파일 로 바꿀 때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 사용</a:t>
            </a:r>
            <a:endParaRPr lang="ko-KR" alt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4154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295866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36" y="2728108"/>
            <a:ext cx="1377739" cy="13777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r="1217"/>
          <a:stretch/>
        </p:blipFill>
        <p:spPr>
          <a:xfrm>
            <a:off x="9728963" y="3519889"/>
            <a:ext cx="1898402" cy="829202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7DDE62-94E6-4190-BE36-04114E28CD44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7450575" y="3416978"/>
            <a:ext cx="2278388" cy="517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6417138" y="5125023"/>
            <a:ext cx="225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6. </a:t>
            </a:r>
            <a:r>
              <a:rPr lang="ko-KR" altLang="en-US" sz="1600" dirty="0"/>
              <a:t>사용자가 질문한</a:t>
            </a:r>
            <a:endParaRPr lang="en-US" altLang="ko-KR" sz="1600" dirty="0"/>
          </a:p>
          <a:p>
            <a:r>
              <a:rPr lang="ko-KR" altLang="en-US" sz="1600" dirty="0"/>
              <a:t> 텍스트 </a:t>
            </a:r>
            <a:r>
              <a:rPr lang="ko-KR" altLang="en-US" sz="1600" dirty="0">
                <a:solidFill>
                  <a:srgbClr val="0070C0"/>
                </a:solidFill>
              </a:rPr>
              <a:t>데이터 저장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F047DD-7372-4762-B1F5-842485FA9142}"/>
              </a:ext>
            </a:extLst>
          </p:cNvPr>
          <p:cNvSpPr txBox="1"/>
          <p:nvPr/>
        </p:nvSpPr>
        <p:spPr>
          <a:xfrm rot="798229">
            <a:off x="7702203" y="3316268"/>
            <a:ext cx="186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/>
              <a:t>학습한 </a:t>
            </a:r>
            <a:r>
              <a:rPr lang="ko-KR" altLang="en-US" sz="1400" dirty="0" err="1">
                <a:solidFill>
                  <a:srgbClr val="0070C0"/>
                </a:solidFill>
              </a:rPr>
              <a:t>챗봇</a:t>
            </a:r>
            <a:r>
              <a:rPr lang="ko-KR" altLang="en-US" sz="1400" dirty="0">
                <a:solidFill>
                  <a:srgbClr val="0070C0"/>
                </a:solidFill>
              </a:rPr>
              <a:t> 연결</a:t>
            </a:r>
          </a:p>
        </p:txBody>
      </p:sp>
      <p:pic>
        <p:nvPicPr>
          <p:cNvPr id="72" name="그림 71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3AE46057-4FF5-42F0-8D22-58D280A6A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706" y="1492169"/>
            <a:ext cx="934813" cy="9348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2500724" y="2145484"/>
            <a:ext cx="270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금연</a:t>
            </a:r>
            <a:r>
              <a:rPr lang="en-US" altLang="ko-KR" sz="1200" dirty="0"/>
              <a:t> DATA, </a:t>
            </a:r>
            <a:r>
              <a:rPr lang="ko-KR" altLang="en-US" sz="1200" dirty="0"/>
              <a:t>의사소통 </a:t>
            </a:r>
            <a:r>
              <a:rPr lang="en-US" altLang="ko-KR" sz="1200" dirty="0"/>
              <a:t>xlsx </a:t>
            </a:r>
            <a:r>
              <a:rPr lang="ko-KR" altLang="en-US" sz="1200" dirty="0"/>
              <a:t>파일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금연두드림</a:t>
            </a:r>
            <a:r>
              <a:rPr lang="en-US" altLang="ko-KR" sz="1200" dirty="0"/>
              <a:t>,</a:t>
            </a:r>
            <a:r>
              <a:rPr lang="ko-KR" altLang="en-US" sz="1200" dirty="0" err="1"/>
              <a:t>금연길라잡이</a:t>
            </a:r>
            <a:r>
              <a:rPr lang="ko-KR" altLang="en-US" sz="1200" dirty="0"/>
              <a:t> 사이트 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40AD292-1339-4C40-8E94-6C7090664E5F}"/>
              </a:ext>
            </a:extLst>
          </p:cNvPr>
          <p:cNvCxnSpPr>
            <a:cxnSpLocks/>
          </p:cNvCxnSpPr>
          <p:nvPr/>
        </p:nvCxnSpPr>
        <p:spPr>
          <a:xfrm flipV="1">
            <a:off x="4928461" y="1867731"/>
            <a:ext cx="5092579" cy="1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31CEF01-0265-4EB6-B780-4BE9B91AF15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678164" y="2530415"/>
            <a:ext cx="0" cy="989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591B96B-A8B0-45E6-A6E5-83F559BF29AD}"/>
              </a:ext>
            </a:extLst>
          </p:cNvPr>
          <p:cNvSpPr txBox="1"/>
          <p:nvPr/>
        </p:nvSpPr>
        <p:spPr>
          <a:xfrm>
            <a:off x="5881296" y="1476906"/>
            <a:ext cx="3385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 Python</a:t>
            </a:r>
            <a:r>
              <a:rPr lang="ko-KR" altLang="en-US" sz="1500" dirty="0"/>
              <a:t>을 이용하여 </a:t>
            </a:r>
            <a:r>
              <a:rPr lang="en-US" altLang="ko-KR" sz="1500" dirty="0" err="1"/>
              <a:t>Json</a:t>
            </a:r>
            <a:r>
              <a:rPr lang="en-US" altLang="ko-KR" sz="1500" dirty="0"/>
              <a:t> </a:t>
            </a:r>
            <a:r>
              <a:rPr lang="ko-KR" altLang="en-US" sz="1500" dirty="0"/>
              <a:t>으로 변환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4D1E284-EE21-4623-A4B2-782119835FEC}"/>
              </a:ext>
            </a:extLst>
          </p:cNvPr>
          <p:cNvSpPr txBox="1"/>
          <p:nvPr/>
        </p:nvSpPr>
        <p:spPr>
          <a:xfrm>
            <a:off x="9332171" y="2866478"/>
            <a:ext cx="137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3. </a:t>
            </a:r>
            <a:r>
              <a:rPr lang="ko-KR" altLang="en-US" sz="1400" dirty="0">
                <a:solidFill>
                  <a:srgbClr val="0070C0"/>
                </a:solidFill>
              </a:rPr>
              <a:t>데이터 학습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1D4FC-8397-40C5-90B3-38696569BC2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15/41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BD425-3E21-372E-70E4-19D2F919685B}"/>
              </a:ext>
            </a:extLst>
          </p:cNvPr>
          <p:cNvSpPr txBox="1"/>
          <p:nvPr/>
        </p:nvSpPr>
        <p:spPr>
          <a:xfrm>
            <a:off x="6880702" y="5628803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 err="1">
                <a:effectLst/>
                <a:latin typeface="Whitney"/>
              </a:rPr>
              <a:t>php</a:t>
            </a:r>
            <a:r>
              <a:rPr lang="ko-KR" altLang="en-US" sz="1600" b="0" i="0" dirty="0">
                <a:effectLst/>
                <a:latin typeface="Whitney"/>
              </a:rPr>
              <a:t>를 이용해서 연동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C898B3-EE5F-D05F-F02C-2178D6F917FC}"/>
              </a:ext>
            </a:extLst>
          </p:cNvPr>
          <p:cNvSpPr txBox="1"/>
          <p:nvPr/>
        </p:nvSpPr>
        <p:spPr>
          <a:xfrm>
            <a:off x="2748694" y="5740792"/>
            <a:ext cx="1714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  <a:latin typeface="Whitney"/>
              </a:rPr>
              <a:t>광주광역시 동구 </a:t>
            </a:r>
            <a:endParaRPr lang="en-US" altLang="ko-KR" sz="1600" b="0" i="0" dirty="0">
              <a:effectLst/>
              <a:latin typeface="Whitney"/>
            </a:endParaRPr>
          </a:p>
          <a:p>
            <a:r>
              <a:rPr lang="ko-KR" altLang="en-US" sz="1600" b="0" i="0" dirty="0">
                <a:effectLst/>
                <a:latin typeface="Whitney"/>
              </a:rPr>
              <a:t>공원데이터 </a:t>
            </a:r>
            <a:r>
              <a:rPr lang="en-US" altLang="ko-KR" sz="1600" b="0" i="0" dirty="0">
                <a:effectLst/>
                <a:latin typeface="Whitney"/>
              </a:rPr>
              <a:t>XML</a:t>
            </a:r>
          </a:p>
          <a:p>
            <a:r>
              <a:rPr lang="en-US" altLang="ko-KR" sz="1600" dirty="0">
                <a:latin typeface="Whitney"/>
              </a:rPr>
              <a:t>(</a:t>
            </a:r>
            <a:r>
              <a:rPr lang="ko-KR" altLang="en-US" sz="1600" dirty="0" err="1">
                <a:latin typeface="Whitney"/>
              </a:rPr>
              <a:t>공공데이터포털</a:t>
            </a:r>
            <a:r>
              <a:rPr lang="en-US" altLang="ko-KR" sz="1600" dirty="0">
                <a:latin typeface="Whitney"/>
              </a:rPr>
              <a:t>)</a:t>
            </a:r>
            <a:endParaRPr lang="ko-KR" altLang="en-US" sz="1600" dirty="0"/>
          </a:p>
        </p:txBody>
      </p:sp>
      <p:pic>
        <p:nvPicPr>
          <p:cNvPr id="1039" name="Picture 15">
            <a:extLst>
              <a:ext uri="{FF2B5EF4-FFF2-40B4-BE49-F238E27FC236}">
                <a16:creationId xmlns:a16="http://schemas.microsoft.com/office/drawing/2014/main" id="{4B04AF30-B1A5-6839-F520-465026DE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94" y="3294208"/>
            <a:ext cx="1545279" cy="128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61697D8-D63A-FCB9-6DC2-6F2E691B9998}"/>
              </a:ext>
            </a:extLst>
          </p:cNvPr>
          <p:cNvCxnSpPr>
            <a:cxnSpLocks/>
          </p:cNvCxnSpPr>
          <p:nvPr/>
        </p:nvCxnSpPr>
        <p:spPr>
          <a:xfrm flipV="1">
            <a:off x="3521334" y="4540803"/>
            <a:ext cx="0" cy="1179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0AACA69-3450-5A4D-5439-1E765E6B1897}"/>
              </a:ext>
            </a:extLst>
          </p:cNvPr>
          <p:cNvSpPr txBox="1"/>
          <p:nvPr/>
        </p:nvSpPr>
        <p:spPr>
          <a:xfrm>
            <a:off x="3616506" y="4933083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5. </a:t>
            </a:r>
            <a:r>
              <a:rPr lang="ko-KR" altLang="en-US" sz="1400" dirty="0" err="1">
                <a:solidFill>
                  <a:srgbClr val="0070C0"/>
                </a:solidFill>
              </a:rPr>
              <a:t>파싱</a:t>
            </a:r>
            <a:r>
              <a:rPr lang="ko-KR" altLang="en-US" sz="1400" dirty="0" err="1"/>
              <a:t>하여</a:t>
            </a:r>
            <a:r>
              <a:rPr lang="ko-KR" altLang="en-US" sz="1400" dirty="0"/>
              <a:t> 마커로 표시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3A34214-DC18-04F7-DD83-BCEEC265A5FB}"/>
              </a:ext>
            </a:extLst>
          </p:cNvPr>
          <p:cNvCxnSpPr>
            <a:cxnSpLocks/>
            <a:stCxn id="5" idx="1"/>
            <a:endCxn id="1039" idx="3"/>
          </p:cNvCxnSpPr>
          <p:nvPr/>
        </p:nvCxnSpPr>
        <p:spPr>
          <a:xfrm flipH="1">
            <a:off x="4293973" y="3416978"/>
            <a:ext cx="1778863" cy="5175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72ACBB-D058-0F1A-D8AB-0ED1C8B64878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835407" y="4432371"/>
            <a:ext cx="2526006" cy="1335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958FDB56-9ED7-CD24-A785-11EF9E30ED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24" y="1517142"/>
            <a:ext cx="676877" cy="5937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C1498D-472C-D8FD-552A-BB542908A6B3}"/>
              </a:ext>
            </a:extLst>
          </p:cNvPr>
          <p:cNvSpPr txBox="1"/>
          <p:nvPr/>
        </p:nvSpPr>
        <p:spPr>
          <a:xfrm>
            <a:off x="5840893" y="1906044"/>
            <a:ext cx="35205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 </a:t>
            </a:r>
            <a:r>
              <a:rPr lang="en-US" altLang="ko-KR" sz="1500" dirty="0" err="1"/>
              <a:t>Dialogflow</a:t>
            </a:r>
            <a:r>
              <a:rPr lang="ko-KR" altLang="en-US" sz="1500" dirty="0"/>
              <a:t>는 웹 상에 존재하기 때문에 </a:t>
            </a:r>
            <a:r>
              <a:rPr lang="en-US" altLang="ko-KR" sz="1500" dirty="0" err="1"/>
              <a:t>Json</a:t>
            </a:r>
            <a:r>
              <a:rPr lang="ko-KR" altLang="en-US" sz="1500" dirty="0"/>
              <a:t>을 사용한 데이터를 학습시켜줄 수 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6" name="그림 55" descr="컵, 식탁용기구이(가) 표시된 사진&#10;&#10;자동 생성된 설명">
            <a:extLst>
              <a:ext uri="{FF2B5EF4-FFF2-40B4-BE49-F238E27FC236}">
                <a16:creationId xmlns:a16="http://schemas.microsoft.com/office/drawing/2014/main" id="{82F3FC98-34CB-BC55-3F69-52D80E17DC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64" y="5393543"/>
            <a:ext cx="754974" cy="903387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F9749-95CD-957D-3956-F90334AB1307}"/>
              </a:ext>
            </a:extLst>
          </p:cNvPr>
          <p:cNvCxnSpPr>
            <a:cxnSpLocks/>
          </p:cNvCxnSpPr>
          <p:nvPr/>
        </p:nvCxnSpPr>
        <p:spPr>
          <a:xfrm flipV="1">
            <a:off x="9989295" y="4200472"/>
            <a:ext cx="0" cy="1179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DE68C0C-E514-38B1-C7C1-4D8B78685EE7}"/>
              </a:ext>
            </a:extLst>
          </p:cNvPr>
          <p:cNvSpPr txBox="1"/>
          <p:nvPr/>
        </p:nvSpPr>
        <p:spPr>
          <a:xfrm>
            <a:off x="10021040" y="4455818"/>
            <a:ext cx="2129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7. </a:t>
            </a:r>
            <a:r>
              <a:rPr lang="ko-KR" altLang="en-US" sz="1600" dirty="0"/>
              <a:t>학습이 필요하다고</a:t>
            </a:r>
            <a:endParaRPr lang="en-US" altLang="ko-KR" sz="1600" dirty="0"/>
          </a:p>
          <a:p>
            <a:r>
              <a:rPr lang="ko-KR" altLang="en-US" sz="1600" dirty="0"/>
              <a:t>생각되는 질문은 </a:t>
            </a:r>
            <a:endParaRPr lang="en-US" altLang="ko-KR" sz="1600" dirty="0"/>
          </a:p>
          <a:p>
            <a:r>
              <a:rPr lang="en-US" altLang="ko-KR" sz="1600" dirty="0" err="1">
                <a:solidFill>
                  <a:srgbClr val="0070C0"/>
                </a:solidFill>
              </a:rPr>
              <a:t>Dialogflow</a:t>
            </a:r>
            <a:r>
              <a:rPr lang="ko-KR" altLang="en-US" sz="1600" dirty="0">
                <a:solidFill>
                  <a:srgbClr val="0070C0"/>
                </a:solidFill>
              </a:rPr>
              <a:t>에 학습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2A6DE7-3F61-9D79-D6B7-C03725392BCD}"/>
              </a:ext>
            </a:extLst>
          </p:cNvPr>
          <p:cNvSpPr txBox="1"/>
          <p:nvPr/>
        </p:nvSpPr>
        <p:spPr>
          <a:xfrm>
            <a:off x="5491840" y="4093817"/>
            <a:ext cx="26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앱</a:t>
            </a:r>
            <a:r>
              <a:rPr lang="en-US" altLang="ko-KR" sz="1600" dirty="0"/>
              <a:t> (</a:t>
            </a:r>
            <a:r>
              <a:rPr lang="ko-KR" altLang="en-US" sz="1600" dirty="0"/>
              <a:t>안드로이드 스튜디오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0EDD5-8CE9-A894-CC62-E97C85C331EC}"/>
              </a:ext>
            </a:extLst>
          </p:cNvPr>
          <p:cNvSpPr txBox="1"/>
          <p:nvPr/>
        </p:nvSpPr>
        <p:spPr>
          <a:xfrm>
            <a:off x="10707406" y="2597920"/>
            <a:ext cx="1133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한글</a:t>
            </a:r>
            <a:r>
              <a:rPr lang="en-US" altLang="ko-KR" sz="1600" dirty="0"/>
              <a:t>intent</a:t>
            </a:r>
          </a:p>
          <a:p>
            <a:r>
              <a:rPr lang="ko-KR" altLang="en-US" sz="1600" dirty="0"/>
              <a:t>영어</a:t>
            </a:r>
            <a:r>
              <a:rPr lang="en-US" altLang="ko-KR" sz="1600" dirty="0"/>
              <a:t>intent</a:t>
            </a:r>
          </a:p>
          <a:p>
            <a:r>
              <a:rPr lang="ko-KR" altLang="en-US" sz="1600" dirty="0"/>
              <a:t>추가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7FE9C7-12DA-2EE7-28B2-569A6F8280DE}"/>
              </a:ext>
            </a:extLst>
          </p:cNvPr>
          <p:cNvSpPr txBox="1"/>
          <p:nvPr/>
        </p:nvSpPr>
        <p:spPr>
          <a:xfrm>
            <a:off x="2288998" y="1264686"/>
            <a:ext cx="3171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필요한 의사소통</a:t>
            </a:r>
            <a:r>
              <a:rPr lang="en-US" altLang="ko-KR" sz="1200" dirty="0"/>
              <a:t>,</a:t>
            </a:r>
            <a:r>
              <a:rPr lang="ko-KR" altLang="en-US" sz="1200" dirty="0"/>
              <a:t> 금연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 수집</a:t>
            </a:r>
            <a:r>
              <a:rPr lang="en-US" altLang="ko-KR" sz="1200" dirty="0"/>
              <a:t>, </a:t>
            </a:r>
            <a:r>
              <a:rPr lang="ko-KR" altLang="en-US" sz="1200" dirty="0"/>
              <a:t>정리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03C7FB-0547-4D01-87E4-B5A2AD7D023D}"/>
              </a:ext>
            </a:extLst>
          </p:cNvPr>
          <p:cNvSpPr txBox="1"/>
          <p:nvPr/>
        </p:nvSpPr>
        <p:spPr>
          <a:xfrm>
            <a:off x="8742835" y="6274077"/>
            <a:ext cx="2556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챗봇에서</a:t>
            </a:r>
            <a:r>
              <a:rPr lang="ko-KR" altLang="en-US" sz="1200" dirty="0"/>
              <a:t> 사용자 질문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227287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8FA4B7-91DD-40AB-A340-D138192C61FF}"/>
              </a:ext>
            </a:extLst>
          </p:cNvPr>
          <p:cNvSpPr/>
          <p:nvPr/>
        </p:nvSpPr>
        <p:spPr>
          <a:xfrm>
            <a:off x="0" y="874010"/>
            <a:ext cx="12192000" cy="6001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F590DD-90AC-425B-9BDF-879849F8D067}"/>
              </a:ext>
            </a:extLst>
          </p:cNvPr>
          <p:cNvSpPr/>
          <p:nvPr/>
        </p:nvSpPr>
        <p:spPr>
          <a:xfrm>
            <a:off x="319948" y="206113"/>
            <a:ext cx="688734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화면 설계도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(Kakao Oven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D75204C-A90F-421E-957D-49BED3AB7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88" y="1100208"/>
            <a:ext cx="1302807" cy="2219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6474CEC-611C-4227-A2EA-A4701981A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64" y="1064366"/>
            <a:ext cx="1335158" cy="22741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5CE2-100A-421F-B584-C632EB7C54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910" y="900541"/>
            <a:ext cx="1205433" cy="2053169"/>
          </a:xfrm>
          <a:prstGeom prst="rect">
            <a:avLst/>
          </a:prstGeom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CB90938F-C2AE-4764-84D2-1475BD68E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43" y="3932060"/>
            <a:ext cx="1103669" cy="1911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C564C89-9D14-4FBF-AC65-5C5CBD10E898}"/>
              </a:ext>
            </a:extLst>
          </p:cNvPr>
          <p:cNvSpPr/>
          <p:nvPr/>
        </p:nvSpPr>
        <p:spPr>
          <a:xfrm>
            <a:off x="2691040" y="233284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A2C4C45-6D8B-4B99-8DBE-6D92C7AA7758}"/>
              </a:ext>
            </a:extLst>
          </p:cNvPr>
          <p:cNvSpPr/>
          <p:nvPr/>
        </p:nvSpPr>
        <p:spPr>
          <a:xfrm>
            <a:off x="4599589" y="2332845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066D102-B786-45DA-BA11-20E4225D8F62}"/>
              </a:ext>
            </a:extLst>
          </p:cNvPr>
          <p:cNvSpPr/>
          <p:nvPr/>
        </p:nvSpPr>
        <p:spPr>
          <a:xfrm>
            <a:off x="8859500" y="2325910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17B92E0-ABE5-4016-A1B6-95313446F176}"/>
              </a:ext>
            </a:extLst>
          </p:cNvPr>
          <p:cNvSpPr/>
          <p:nvPr/>
        </p:nvSpPr>
        <p:spPr>
          <a:xfrm rot="1744546">
            <a:off x="9426433" y="401663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68219-B269-46A6-A9BD-4893B92CAB32}"/>
              </a:ext>
            </a:extLst>
          </p:cNvPr>
          <p:cNvSpPr txBox="1"/>
          <p:nvPr/>
        </p:nvSpPr>
        <p:spPr>
          <a:xfrm>
            <a:off x="954836" y="3489976"/>
            <a:ext cx="1906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어플 최초 </a:t>
            </a:r>
            <a:r>
              <a:rPr lang="ko-KR" altLang="en-US" sz="1200" b="1" dirty="0" err="1"/>
              <a:t>실행시</a:t>
            </a:r>
            <a:r>
              <a:rPr lang="ko-KR" altLang="en-US" sz="1200" b="1" dirty="0"/>
              <a:t>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6EC098-1EA8-4E7B-A613-46C939AB5811}"/>
              </a:ext>
            </a:extLst>
          </p:cNvPr>
          <p:cNvSpPr txBox="1"/>
          <p:nvPr/>
        </p:nvSpPr>
        <p:spPr>
          <a:xfrm>
            <a:off x="9564902" y="2940409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채팅화면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9B2FB-9AD0-4047-BD64-A3049571F6BE}"/>
              </a:ext>
            </a:extLst>
          </p:cNvPr>
          <p:cNvSpPr txBox="1"/>
          <p:nvPr/>
        </p:nvSpPr>
        <p:spPr>
          <a:xfrm>
            <a:off x="9721239" y="5917087"/>
            <a:ext cx="1103668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공원 위치지도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2825D6-BA26-418E-B14F-4180EBF53BF2}"/>
              </a:ext>
            </a:extLst>
          </p:cNvPr>
          <p:cNvSpPr txBox="1"/>
          <p:nvPr/>
        </p:nvSpPr>
        <p:spPr>
          <a:xfrm>
            <a:off x="11461081" y="6484422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16/41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66A418-03D2-FB52-A438-9E9103950ECC}"/>
              </a:ext>
            </a:extLst>
          </p:cNvPr>
          <p:cNvSpPr txBox="1"/>
          <p:nvPr/>
        </p:nvSpPr>
        <p:spPr>
          <a:xfrm>
            <a:off x="2937803" y="3471514"/>
            <a:ext cx="1638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초기 정보 입력 화면</a:t>
            </a:r>
            <a:endParaRPr lang="en-US" altLang="ko-KR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2CD31-4438-C3DC-C349-A682E7C61252}"/>
              </a:ext>
            </a:extLst>
          </p:cNvPr>
          <p:cNvSpPr txBox="1"/>
          <p:nvPr/>
        </p:nvSpPr>
        <p:spPr>
          <a:xfrm flipH="1">
            <a:off x="2731849" y="3813314"/>
            <a:ext cx="204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0~99</a:t>
            </a:r>
            <a:r>
              <a:rPr lang="ko-KR" altLang="en-US" sz="1200" dirty="0"/>
              <a:t>개비 까지의 숫자만 입력가능</a:t>
            </a:r>
            <a:r>
              <a:rPr lang="en-US" altLang="ko-KR" sz="1200" dirty="0"/>
              <a:t>, </a:t>
            </a:r>
            <a:r>
              <a:rPr lang="ko-KR" altLang="en-US" sz="1200" dirty="0"/>
              <a:t>개비 버튼을 누르면 다음화면으로 </a:t>
            </a:r>
            <a:r>
              <a:rPr lang="ko-KR" altLang="en-US" sz="1200" dirty="0" err="1"/>
              <a:t>넘어감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C10A47-75C8-47AD-F71B-F97EA42270D7}"/>
              </a:ext>
            </a:extLst>
          </p:cNvPr>
          <p:cNvSpPr txBox="1"/>
          <p:nvPr/>
        </p:nvSpPr>
        <p:spPr>
          <a:xfrm>
            <a:off x="7258028" y="3440736"/>
            <a:ext cx="108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메인 화면</a:t>
            </a:r>
            <a:endParaRPr lang="en-US" altLang="ko-KR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355B19-6405-1340-EFEF-7E53C0443E3F}"/>
              </a:ext>
            </a:extLst>
          </p:cNvPr>
          <p:cNvSpPr txBox="1"/>
          <p:nvPr/>
        </p:nvSpPr>
        <p:spPr>
          <a:xfrm flipH="1">
            <a:off x="7040524" y="3726818"/>
            <a:ext cx="2455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금연기간과 초기 입력정보와 </a:t>
            </a:r>
            <a:endParaRPr lang="en-US" altLang="ko-KR" sz="1200" dirty="0"/>
          </a:p>
          <a:p>
            <a:r>
              <a:rPr lang="ko-KR" altLang="en-US" sz="1200" dirty="0"/>
              <a:t>금연기간에 따른 절약한금액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건강상태를 알려줌</a:t>
            </a:r>
            <a:endParaRPr lang="en-US" altLang="ko-KR" sz="1200" dirty="0"/>
          </a:p>
          <a:p>
            <a:r>
              <a:rPr lang="ko-KR" altLang="en-US" sz="1200" dirty="0"/>
              <a:t>금연 목표 달성 퍼센트를 알려줌</a:t>
            </a:r>
            <a:endParaRPr lang="en-US" altLang="ko-KR" sz="1200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02DFB6A-85F2-719A-7681-B96F89058585}"/>
              </a:ext>
            </a:extLst>
          </p:cNvPr>
          <p:cNvSpPr/>
          <p:nvPr/>
        </p:nvSpPr>
        <p:spPr>
          <a:xfrm>
            <a:off x="6744998" y="233997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5B2892A-3BF5-1456-A6A8-C9BC8F5BD3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97" y="1052702"/>
            <a:ext cx="1388259" cy="22835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BA7F51-0995-C99B-24CB-37E3CA363AFF}"/>
              </a:ext>
            </a:extLst>
          </p:cNvPr>
          <p:cNvSpPr txBox="1"/>
          <p:nvPr/>
        </p:nvSpPr>
        <p:spPr>
          <a:xfrm>
            <a:off x="5085601" y="3531743"/>
            <a:ext cx="139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목표 설정 화면</a:t>
            </a:r>
            <a:endParaRPr lang="en-US" altLang="ko-KR" sz="1400" b="1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D22DA9FB-72B5-1AC8-09EC-63B3F36B1186}"/>
              </a:ext>
            </a:extLst>
          </p:cNvPr>
          <p:cNvSpPr/>
          <p:nvPr/>
        </p:nvSpPr>
        <p:spPr>
          <a:xfrm rot="7751872">
            <a:off x="6731815" y="407526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FB0606-8440-EB3B-93CA-39C40F9C83D7}"/>
              </a:ext>
            </a:extLst>
          </p:cNvPr>
          <p:cNvSpPr txBox="1"/>
          <p:nvPr/>
        </p:nvSpPr>
        <p:spPr>
          <a:xfrm flipH="1">
            <a:off x="3513498" y="4814567"/>
            <a:ext cx="185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0~999</a:t>
            </a:r>
            <a:r>
              <a:rPr lang="ko-KR" altLang="en-US" sz="1200" dirty="0"/>
              <a:t>일 까지의 숫자만 입력가능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E5A517-657F-0E78-8661-DBA846930C82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591101" y="3685632"/>
            <a:ext cx="494500" cy="104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8292D5B-4865-B98A-F1BA-0B25DC14E036}"/>
              </a:ext>
            </a:extLst>
          </p:cNvPr>
          <p:cNvCxnSpPr>
            <a:cxnSpLocks/>
          </p:cNvCxnSpPr>
          <p:nvPr/>
        </p:nvCxnSpPr>
        <p:spPr>
          <a:xfrm flipH="1" flipV="1">
            <a:off x="4576329" y="5247335"/>
            <a:ext cx="989703" cy="298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4C25805-9CAE-4340-ED1B-4041E08DE096}"/>
              </a:ext>
            </a:extLst>
          </p:cNvPr>
          <p:cNvSpPr txBox="1"/>
          <p:nvPr/>
        </p:nvSpPr>
        <p:spPr>
          <a:xfrm>
            <a:off x="5805293" y="6343364"/>
            <a:ext cx="994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설정 화면</a:t>
            </a:r>
            <a:endParaRPr lang="en-US" altLang="ko-KR" sz="14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8CB7AD4-7608-280C-086D-D094AC1618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49" y="933190"/>
            <a:ext cx="1580854" cy="245004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7A380A-CB45-8E75-0F0C-EF0B99B946E7}"/>
              </a:ext>
            </a:extLst>
          </p:cNvPr>
          <p:cNvSpPr txBox="1"/>
          <p:nvPr/>
        </p:nvSpPr>
        <p:spPr>
          <a:xfrm flipH="1">
            <a:off x="865563" y="3748513"/>
            <a:ext cx="2155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좋아요</a:t>
            </a:r>
            <a:r>
              <a:rPr lang="en-US" altLang="ko-KR" sz="1200" dirty="0"/>
              <a:t>! </a:t>
            </a:r>
            <a:r>
              <a:rPr lang="ko-KR" altLang="en-US" sz="1200" dirty="0"/>
              <a:t>버튼을 누르면 </a:t>
            </a:r>
            <a:endParaRPr lang="en-US" altLang="ko-KR" sz="1200" dirty="0"/>
          </a:p>
          <a:p>
            <a:r>
              <a:rPr lang="ko-KR" altLang="en-US" sz="1200" dirty="0"/>
              <a:t>다음 화면으로 </a:t>
            </a:r>
            <a:r>
              <a:rPr lang="ko-KR" altLang="en-US" sz="1200" dirty="0" err="1"/>
              <a:t>넘어감</a:t>
            </a:r>
            <a:endParaRPr lang="ko-KR" altLang="en-US" sz="12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82F4644-CDF4-4EC8-0042-1E45241861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32" y="4266136"/>
            <a:ext cx="1446986" cy="2089301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96C7A80-2E4D-C842-301C-2FF718CD5822}"/>
              </a:ext>
            </a:extLst>
          </p:cNvPr>
          <p:cNvSpPr/>
          <p:nvPr/>
        </p:nvSpPr>
        <p:spPr>
          <a:xfrm rot="5400000">
            <a:off x="7845816" y="451958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AFDD222-FEBE-29D2-CFF8-B6FCA554BA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0602" y="4686959"/>
            <a:ext cx="1192059" cy="19113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1865E4-921B-4D9E-4B4E-A6D88B7E2AEA}"/>
              </a:ext>
            </a:extLst>
          </p:cNvPr>
          <p:cNvSpPr txBox="1"/>
          <p:nvPr/>
        </p:nvSpPr>
        <p:spPr>
          <a:xfrm>
            <a:off x="7500044" y="6584557"/>
            <a:ext cx="1003118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도움말 화면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4F9A32-2986-6DC4-DD9E-50AABDBEC317}"/>
              </a:ext>
            </a:extLst>
          </p:cNvPr>
          <p:cNvSpPr txBox="1"/>
          <p:nvPr/>
        </p:nvSpPr>
        <p:spPr>
          <a:xfrm flipH="1">
            <a:off x="-1" y="6584557"/>
            <a:ext cx="2553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Kakao Oven: https://ovenapp.io/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BEDA03-7EAD-CF42-48A3-ACFF0090D354}"/>
              </a:ext>
            </a:extLst>
          </p:cNvPr>
          <p:cNvSpPr txBox="1"/>
          <p:nvPr/>
        </p:nvSpPr>
        <p:spPr>
          <a:xfrm flipH="1">
            <a:off x="8852606" y="3170733"/>
            <a:ext cx="2405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Dialogflow</a:t>
            </a:r>
            <a:r>
              <a:rPr lang="ko-KR" altLang="en-US" sz="1200" dirty="0"/>
              <a:t>를 연동하여 </a:t>
            </a:r>
            <a:r>
              <a:rPr lang="ko-KR" altLang="en-US" sz="1200" dirty="0" err="1"/>
              <a:t>챗봇사용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46015B-B5B2-A161-9154-1A9B48DFE771}"/>
              </a:ext>
            </a:extLst>
          </p:cNvPr>
          <p:cNvSpPr txBox="1"/>
          <p:nvPr/>
        </p:nvSpPr>
        <p:spPr>
          <a:xfrm flipH="1">
            <a:off x="9527270" y="6155790"/>
            <a:ext cx="164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Google Map API</a:t>
            </a:r>
            <a:r>
              <a:rPr lang="ko-KR" altLang="en-US" sz="1200" dirty="0"/>
              <a:t>사용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B922A1-0957-F6E5-CD8D-3C938D4AA8F8}"/>
              </a:ext>
            </a:extLst>
          </p:cNvPr>
          <p:cNvSpPr txBox="1"/>
          <p:nvPr/>
        </p:nvSpPr>
        <p:spPr>
          <a:xfrm flipH="1">
            <a:off x="5425172" y="6598323"/>
            <a:ext cx="175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금연 목표 재설정 가능</a:t>
            </a:r>
            <a:endParaRPr lang="en-US" altLang="ko-KR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702938-DF6E-A197-F4A5-53E19997F799}"/>
              </a:ext>
            </a:extLst>
          </p:cNvPr>
          <p:cNvSpPr txBox="1"/>
          <p:nvPr/>
        </p:nvSpPr>
        <p:spPr>
          <a:xfrm flipH="1">
            <a:off x="5146530" y="3780454"/>
            <a:ext cx="1272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목표 일 수 설정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210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34973" y="2814018"/>
            <a:ext cx="9316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사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98380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Google API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040634" y="1330393"/>
            <a:ext cx="283358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GoogleMap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en-US" altLang="ko-KR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17/41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DF237-AFF1-EEC1-368D-6C999188A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89" y="1684206"/>
            <a:ext cx="1599858" cy="215611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4F234D-2CD4-83C2-9051-D6ACAAD7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526" y="1813993"/>
            <a:ext cx="2742866" cy="172541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80F83FA-102E-C160-71E9-B92DB9189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99" y="2011558"/>
            <a:ext cx="3030339" cy="22485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B6924F-5E31-CC9F-85E8-C845D1B4495B}"/>
              </a:ext>
            </a:extLst>
          </p:cNvPr>
          <p:cNvSpPr txBox="1"/>
          <p:nvPr/>
        </p:nvSpPr>
        <p:spPr>
          <a:xfrm>
            <a:off x="2037101" y="6233966"/>
            <a:ext cx="703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Cloude</a:t>
            </a:r>
            <a:r>
              <a:rPr lang="en-US" altLang="ko-KR" dirty="0"/>
              <a:t> Platform </a:t>
            </a:r>
            <a:r>
              <a:rPr lang="ko-KR" altLang="en-US" dirty="0"/>
              <a:t>링크</a:t>
            </a:r>
            <a:r>
              <a:rPr lang="en-US" altLang="ko-KR" dirty="0"/>
              <a:t> : https://console.cloud.google.com/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206CE-39C1-FD23-1351-7BA33823A380}"/>
              </a:ext>
            </a:extLst>
          </p:cNvPr>
          <p:cNvSpPr txBox="1"/>
          <p:nvPr/>
        </p:nvSpPr>
        <p:spPr>
          <a:xfrm>
            <a:off x="2801564" y="4095023"/>
            <a:ext cx="207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생성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A4645-67D7-8213-6F3C-8C78D9C9987E}"/>
              </a:ext>
            </a:extLst>
          </p:cNvPr>
          <p:cNvSpPr txBox="1"/>
          <p:nvPr/>
        </p:nvSpPr>
        <p:spPr>
          <a:xfrm>
            <a:off x="5348998" y="4095023"/>
            <a:ext cx="279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사용자 인증 정보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A204B4-BBF9-5F28-4376-CAFF34296499}"/>
              </a:ext>
            </a:extLst>
          </p:cNvPr>
          <p:cNvSpPr txBox="1"/>
          <p:nvPr/>
        </p:nvSpPr>
        <p:spPr>
          <a:xfrm>
            <a:off x="8475610" y="4095023"/>
            <a:ext cx="246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Maps API Key </a:t>
            </a:r>
            <a:r>
              <a:rPr lang="ko-KR" altLang="en-US" dirty="0"/>
              <a:t>발급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1CBFA1-E707-BB87-2B83-3706091DEA3E}"/>
              </a:ext>
            </a:extLst>
          </p:cNvPr>
          <p:cNvSpPr txBox="1"/>
          <p:nvPr/>
        </p:nvSpPr>
        <p:spPr>
          <a:xfrm>
            <a:off x="2119211" y="5767906"/>
            <a:ext cx="447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AndroidManifest.xml </a:t>
            </a:r>
            <a:r>
              <a:rPr lang="ko-KR" altLang="en-US" dirty="0"/>
              <a:t>파일에 코드 추가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C7B7317-BDCF-4665-35CD-680C8D146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625" y="4770078"/>
            <a:ext cx="67151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88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사용이유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2484287" y="2101428"/>
            <a:ext cx="3310070" cy="11180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290041" y="2028674"/>
            <a:ext cx="3406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빠른 구축</a:t>
            </a:r>
            <a:endParaRPr lang="en-US" altLang="ko-KR" sz="1400" b="1" dirty="0"/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사용자가 말할 수 있는 단지 몇가지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예제를 통해 구축을 시작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B67EE0-8793-4192-91BE-AD497133A489}"/>
              </a:ext>
            </a:extLst>
          </p:cNvPr>
          <p:cNvSpPr txBox="1"/>
          <p:nvPr/>
        </p:nvSpPr>
        <p:spPr>
          <a:xfrm>
            <a:off x="7290041" y="3275197"/>
            <a:ext cx="3492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효율적인 작동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400" dirty="0"/>
              <a:t>-</a:t>
            </a:r>
            <a:r>
              <a:rPr lang="ko-KR" altLang="en-US" sz="1400" dirty="0"/>
              <a:t>높은 적확도로 말하는 내용의 의도</a:t>
            </a:r>
            <a:endParaRPr lang="en-US" altLang="ko-KR" sz="1400" dirty="0"/>
          </a:p>
          <a:p>
            <a:r>
              <a:rPr lang="en-US" altLang="ko-KR" sz="1400" dirty="0"/>
              <a:t>    (intent)</a:t>
            </a:r>
            <a:r>
              <a:rPr lang="ko-KR" altLang="en-US" sz="1400" dirty="0"/>
              <a:t>및 상황</a:t>
            </a:r>
            <a:r>
              <a:rPr lang="en-US" altLang="ko-KR" sz="1400" dirty="0"/>
              <a:t>(context)</a:t>
            </a:r>
            <a:r>
              <a:rPr lang="ko-KR" altLang="en-US" sz="1400" dirty="0"/>
              <a:t>을 인식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351FC-7582-41F5-A987-424F345FB370}"/>
              </a:ext>
            </a:extLst>
          </p:cNvPr>
          <p:cNvSpPr txBox="1"/>
          <p:nvPr/>
        </p:nvSpPr>
        <p:spPr>
          <a:xfrm>
            <a:off x="7290040" y="4634541"/>
            <a:ext cx="3492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접근성 최대화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한번에 구축하여 모든 곳에 배포 가능 </a:t>
            </a:r>
            <a:endParaRPr lang="en-US" altLang="ko-KR" sz="1400" dirty="0"/>
          </a:p>
          <a:p>
            <a:r>
              <a:rPr lang="en-US" altLang="ko-KR" sz="1400" dirty="0"/>
              <a:t>    (</a:t>
            </a:r>
            <a:r>
              <a:rPr lang="ko-KR" altLang="en-US" sz="1400" dirty="0"/>
              <a:t>웹사이트</a:t>
            </a:r>
            <a:r>
              <a:rPr lang="en-US" altLang="ko-KR" sz="1400" dirty="0"/>
              <a:t>,</a:t>
            </a:r>
            <a:r>
              <a:rPr lang="ko-KR" altLang="en-US" sz="1400" dirty="0"/>
              <a:t>안드로이드</a:t>
            </a:r>
            <a:r>
              <a:rPr lang="en-US" altLang="ko-KR" sz="1400" dirty="0"/>
              <a:t>,IOS,IOT </a:t>
            </a:r>
            <a:r>
              <a:rPr lang="ko-KR" altLang="en-US" sz="1400" dirty="0"/>
              <a:t>기기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FF3E1F-FD94-49CF-9029-EF19E1E44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51" y="3815132"/>
            <a:ext cx="4035472" cy="2184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691461" y="6037979"/>
            <a:ext cx="2522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https://dialogflow.cloud.google.com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37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동작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원리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34001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동작 원리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9216316" y="2216552"/>
            <a:ext cx="1908633" cy="64469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4069152" y="3551893"/>
            <a:ext cx="146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</a:t>
            </a:r>
            <a:r>
              <a:rPr lang="ko-KR" altLang="en-US" sz="1400" b="1" dirty="0"/>
              <a:t>사용자의 발언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5933500" y="3983776"/>
            <a:ext cx="99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92D050"/>
                </a:solidFill>
              </a:rPr>
              <a:t>금연 </a:t>
            </a:r>
            <a:r>
              <a:rPr lang="ko-KR" altLang="en-US" sz="1400" b="1" dirty="0" err="1">
                <a:solidFill>
                  <a:srgbClr val="92D050"/>
                </a:solidFill>
              </a:rPr>
              <a:t>챗봇</a:t>
            </a:r>
            <a:endParaRPr lang="ko-KR" altLang="en-US" sz="1400" b="1" dirty="0">
              <a:solidFill>
                <a:srgbClr val="92D05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DD684-2081-4FD6-9017-C22F78F15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5" y="2277922"/>
            <a:ext cx="1451744" cy="1451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CC67D-CC15-4251-99E7-6512593F09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63" y="1993588"/>
            <a:ext cx="1908633" cy="190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9335ED-1C90-4EC0-8528-67CA7D61AE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46" y="2398267"/>
            <a:ext cx="849549" cy="84954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3ED2DD-07EB-4087-A999-C43C5A01373C}"/>
              </a:ext>
            </a:extLst>
          </p:cNvPr>
          <p:cNvSpPr/>
          <p:nvPr/>
        </p:nvSpPr>
        <p:spPr>
          <a:xfrm>
            <a:off x="4190017" y="3343509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9E3387A-5169-4F70-A49F-F98927E1F476}"/>
              </a:ext>
            </a:extLst>
          </p:cNvPr>
          <p:cNvSpPr/>
          <p:nvPr/>
        </p:nvSpPr>
        <p:spPr>
          <a:xfrm>
            <a:off x="7484543" y="3306471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68B4257-64FF-46F5-A24B-95A25E9133DD}"/>
              </a:ext>
            </a:extLst>
          </p:cNvPr>
          <p:cNvSpPr/>
          <p:nvPr/>
        </p:nvSpPr>
        <p:spPr>
          <a:xfrm rot="10800000">
            <a:off x="7485298" y="2457765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C99C360-C380-434F-B6D5-7175793B742E}"/>
              </a:ext>
            </a:extLst>
          </p:cNvPr>
          <p:cNvSpPr/>
          <p:nvPr/>
        </p:nvSpPr>
        <p:spPr>
          <a:xfrm rot="10800000">
            <a:off x="4190017" y="2465244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05F828-8B98-4D42-9DE6-6DEFD0EE06A4}"/>
              </a:ext>
            </a:extLst>
          </p:cNvPr>
          <p:cNvSpPr txBox="1"/>
          <p:nvPr/>
        </p:nvSpPr>
        <p:spPr>
          <a:xfrm>
            <a:off x="4093340" y="3925931"/>
            <a:ext cx="146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/>
              <a:t>금단증상 때문에 힘들어요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담배 피고 싶어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금연 힘들어</a:t>
            </a:r>
            <a:r>
              <a:rPr lang="en-US" altLang="ko-KR" sz="800" dirty="0"/>
              <a:t>＂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517887" y="3551893"/>
            <a:ext cx="1704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en-US" altLang="ko-KR" sz="1100" b="1" dirty="0"/>
              <a:t>actions.intent,Text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요청</a:t>
            </a:r>
            <a:endParaRPr lang="ko-KR" altLang="en-US" sz="1400" b="1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66088A9-64C2-43A7-824A-A03D51D5EBE5}"/>
              </a:ext>
            </a:extLst>
          </p:cNvPr>
          <p:cNvSpPr/>
          <p:nvPr/>
        </p:nvSpPr>
        <p:spPr>
          <a:xfrm rot="5400000">
            <a:off x="9425687" y="3446511"/>
            <a:ext cx="1088844" cy="1047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6E6EDF2-EF46-4F95-8CE4-F0A9E4CB8A16}"/>
              </a:ext>
            </a:extLst>
          </p:cNvPr>
          <p:cNvSpPr/>
          <p:nvPr/>
        </p:nvSpPr>
        <p:spPr>
          <a:xfrm rot="16200000">
            <a:off x="10064471" y="3446510"/>
            <a:ext cx="1088843" cy="10470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3164C6-D5D3-4630-AD88-30A9C01D97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55" y="4155837"/>
            <a:ext cx="858041" cy="858041"/>
          </a:xfrm>
          <a:prstGeom prst="rect">
            <a:avLst/>
          </a:prstGeom>
        </p:spPr>
      </p:pic>
      <p:sp>
        <p:nvSpPr>
          <p:cNvPr id="23" name="화살표: 위로 굽음 22">
            <a:extLst>
              <a:ext uri="{FF2B5EF4-FFF2-40B4-BE49-F238E27FC236}">
                <a16:creationId xmlns:a16="http://schemas.microsoft.com/office/drawing/2014/main" id="{3E7FD3CD-E1DD-456C-83F6-47F03B4D1D53}"/>
              </a:ext>
            </a:extLst>
          </p:cNvPr>
          <p:cNvSpPr/>
          <p:nvPr/>
        </p:nvSpPr>
        <p:spPr>
          <a:xfrm rot="5400000">
            <a:off x="6641157" y="2192999"/>
            <a:ext cx="523924" cy="5060838"/>
          </a:xfrm>
          <a:prstGeom prst="bentUpArrow">
            <a:avLst>
              <a:gd name="adj1" fmla="val 12622"/>
              <a:gd name="adj2" fmla="val 25000"/>
              <a:gd name="adj3" fmla="val 28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8BB517-3494-456B-ACAA-A358472FE9E6}"/>
              </a:ext>
            </a:extLst>
          </p:cNvPr>
          <p:cNvSpPr txBox="1"/>
          <p:nvPr/>
        </p:nvSpPr>
        <p:spPr>
          <a:xfrm>
            <a:off x="5220306" y="4529064"/>
            <a:ext cx="3113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다양한 문장 패턴을 받아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목록에서 이해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0B3A98-B742-4653-977F-758E3FCC9A97}"/>
              </a:ext>
            </a:extLst>
          </p:cNvPr>
          <p:cNvSpPr txBox="1"/>
          <p:nvPr/>
        </p:nvSpPr>
        <p:spPr>
          <a:xfrm>
            <a:off x="9878823" y="5185432"/>
            <a:ext cx="224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Intent </a:t>
            </a:r>
            <a:r>
              <a:rPr lang="ko-KR" altLang="en-US" sz="1200" b="1" dirty="0"/>
              <a:t>목록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의사소통관련 </a:t>
            </a:r>
            <a:r>
              <a:rPr lang="en-US" altLang="ko-KR" sz="1200" dirty="0"/>
              <a:t>42</a:t>
            </a:r>
            <a:r>
              <a:rPr lang="ko-KR" altLang="en-US" sz="1200" dirty="0"/>
              <a:t>가지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금연관련 </a:t>
            </a:r>
            <a:r>
              <a:rPr lang="en-US" altLang="ko-KR" sz="1200" dirty="0"/>
              <a:t>31</a:t>
            </a:r>
            <a:r>
              <a:rPr lang="ko-KR" altLang="en-US" sz="1200" dirty="0"/>
              <a:t>가지 등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영어로 의사소통</a:t>
            </a:r>
            <a:r>
              <a:rPr lang="en-US" altLang="ko-KR" sz="1200" dirty="0"/>
              <a:t>,</a:t>
            </a:r>
            <a:r>
              <a:rPr lang="ko-KR" altLang="en-US" sz="1200" dirty="0"/>
              <a:t>금연관련 </a:t>
            </a:r>
            <a:r>
              <a:rPr lang="en-US" altLang="ko-KR" sz="1200" dirty="0"/>
              <a:t>Intent </a:t>
            </a:r>
            <a:r>
              <a:rPr lang="ko-KR" altLang="en-US" sz="1200" dirty="0"/>
              <a:t>추가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F21EDB-4075-433E-833B-C4DBC738B60D}"/>
              </a:ext>
            </a:extLst>
          </p:cNvPr>
          <p:cNvSpPr txBox="1"/>
          <p:nvPr/>
        </p:nvSpPr>
        <p:spPr>
          <a:xfrm>
            <a:off x="9326399" y="3247085"/>
            <a:ext cx="63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Intent</a:t>
            </a:r>
          </a:p>
          <a:p>
            <a:pPr algn="ctr"/>
            <a:r>
              <a:rPr lang="ko-KR" altLang="en-US" sz="1200" b="1" dirty="0"/>
              <a:t>등록</a:t>
            </a:r>
            <a:endParaRPr lang="en-US" altLang="ko-KR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408271-0CC5-42E1-BB95-7742E58FF262}"/>
              </a:ext>
            </a:extLst>
          </p:cNvPr>
          <p:cNvSpPr txBox="1"/>
          <p:nvPr/>
        </p:nvSpPr>
        <p:spPr>
          <a:xfrm>
            <a:off x="6900113" y="1800868"/>
            <a:ext cx="2796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3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발언을 인공지능으로 문장을 해석하여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   그에 해당하는 답변 출력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76FC6F-ABB2-42D6-BDB0-6E1C8CE073E9}"/>
              </a:ext>
            </a:extLst>
          </p:cNvPr>
          <p:cNvSpPr txBox="1"/>
          <p:nvPr/>
        </p:nvSpPr>
        <p:spPr>
          <a:xfrm>
            <a:off x="3889356" y="1805597"/>
            <a:ext cx="18833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4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화면에 사용자가 한 발언의 답변정보를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F5F4A1-661D-4EDD-9AC9-308BF3812ED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19/41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A275B-0DB0-615C-FC6C-5FA798D6A86A}"/>
              </a:ext>
            </a:extLst>
          </p:cNvPr>
          <p:cNvSpPr txBox="1"/>
          <p:nvPr/>
        </p:nvSpPr>
        <p:spPr>
          <a:xfrm>
            <a:off x="9644190" y="2670025"/>
            <a:ext cx="1307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구글 </a:t>
            </a:r>
            <a:r>
              <a:rPr lang="ko-KR" altLang="en-US" sz="1200" b="1" dirty="0" err="1"/>
              <a:t>챗봇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8233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4281779" y="1653569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본론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362762" y="1653569"/>
            <a:ext cx="3732205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결론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70310" y="319865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239561" y="1653570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041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2/41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ABCC-82D4-4186-9914-EC3B954E6E34}"/>
              </a:ext>
            </a:extLst>
          </p:cNvPr>
          <p:cNvSpPr/>
          <p:nvPr/>
        </p:nvSpPr>
        <p:spPr>
          <a:xfrm>
            <a:off x="383412" y="2854472"/>
            <a:ext cx="3444503" cy="2923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조원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진행상황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일정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동기 및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내용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국내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국외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현황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791C60-B41F-4418-9EEE-700FED930DC6}"/>
              </a:ext>
            </a:extLst>
          </p:cNvPr>
          <p:cNvSpPr/>
          <p:nvPr/>
        </p:nvSpPr>
        <p:spPr>
          <a:xfrm>
            <a:off x="4488928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시스템 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개발 환경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시스템 구조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 startAt="3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화면 설계도</a:t>
            </a:r>
            <a:r>
              <a:rPr lang="en-US" altLang="ko-KR" sz="1050" dirty="0">
                <a:solidFill>
                  <a:schemeClr val="tx1"/>
                </a:solidFill>
              </a:rPr>
              <a:t>(Kakao Oven)</a:t>
            </a: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7BDF98-8302-4711-9212-9D0847B7162A}"/>
              </a:ext>
            </a:extLst>
          </p:cNvPr>
          <p:cNvSpPr/>
          <p:nvPr/>
        </p:nvSpPr>
        <p:spPr>
          <a:xfrm>
            <a:off x="8504053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DBDA5-FB9C-4071-BD8D-6B035162FA09}"/>
              </a:ext>
            </a:extLst>
          </p:cNvPr>
          <p:cNvSpPr txBox="1"/>
          <p:nvPr/>
        </p:nvSpPr>
        <p:spPr>
          <a:xfrm>
            <a:off x="4580266" y="4278550"/>
            <a:ext cx="28738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</a:p>
          <a:p>
            <a:r>
              <a:rPr lang="en-US" altLang="ko-KR" sz="1600" dirty="0"/>
              <a:t>    </a:t>
            </a:r>
            <a:r>
              <a:rPr lang="en-US" altLang="ko-KR" sz="1400" dirty="0"/>
              <a:t>(1) </a:t>
            </a:r>
            <a:r>
              <a:rPr lang="en-US" altLang="ko-KR" sz="1400" dirty="0" err="1"/>
              <a:t>Dialogflow</a:t>
            </a:r>
            <a:r>
              <a:rPr lang="ko-KR" altLang="en-US" sz="1400" dirty="0"/>
              <a:t> 사용이유</a:t>
            </a:r>
            <a:endParaRPr lang="en-US" altLang="ko-KR" sz="1400" dirty="0"/>
          </a:p>
          <a:p>
            <a:r>
              <a:rPr lang="en-US" altLang="ko-KR" sz="1400" dirty="0"/>
              <a:t>     (2) </a:t>
            </a:r>
            <a:r>
              <a:rPr lang="en-US" altLang="ko-KR" sz="1400" dirty="0" err="1"/>
              <a:t>Dialogflow</a:t>
            </a:r>
            <a:r>
              <a:rPr lang="en-US" altLang="ko-KR" sz="1400" dirty="0"/>
              <a:t> </a:t>
            </a:r>
            <a:r>
              <a:rPr lang="ko-KR" altLang="en-US" sz="1400" dirty="0"/>
              <a:t>동작 원리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Nschat</a:t>
            </a:r>
            <a:r>
              <a:rPr lang="en-US" altLang="ko-KR" dirty="0"/>
              <a:t> </a:t>
            </a:r>
            <a:r>
              <a:rPr lang="ko-KR" altLang="en-US" dirty="0"/>
              <a:t>개발 내용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FC798-D7FF-4701-9166-BC3916EF011E}"/>
              </a:ext>
            </a:extLst>
          </p:cNvPr>
          <p:cNvSpPr txBox="1"/>
          <p:nvPr/>
        </p:nvSpPr>
        <p:spPr>
          <a:xfrm>
            <a:off x="8595391" y="3052545"/>
            <a:ext cx="28738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향후 계획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관련 취업정보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참고 서적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학습자료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96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69416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첫 실행 화면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2032312" y="1330393"/>
            <a:ext cx="4602480" cy="39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*First_Like.java*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R.layout.first_like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R.id.likebtn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 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좋아요” 버튼 생성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 버튼 누르면 화면이동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How_many_cigarette.class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2722F-0092-455B-BE8F-F294056109C9}"/>
              </a:ext>
            </a:extLst>
          </p:cNvPr>
          <p:cNvSpPr txBox="1"/>
          <p:nvPr/>
        </p:nvSpPr>
        <p:spPr>
          <a:xfrm>
            <a:off x="9686968" y="5890038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어플 첫 실행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20/41</a:t>
            </a:r>
            <a:endParaRPr lang="ko-KR" altLang="en-US" dirty="0"/>
          </a:p>
        </p:txBody>
      </p:sp>
      <p:pic>
        <p:nvPicPr>
          <p:cNvPr id="3" name="그림 2" descr="텍스트, 스크린샷, 전자기기, iPod이(가) 표시된 사진&#10;&#10;자동 생성된 설명">
            <a:extLst>
              <a:ext uri="{FF2B5EF4-FFF2-40B4-BE49-F238E27FC236}">
                <a16:creationId xmlns:a16="http://schemas.microsoft.com/office/drawing/2014/main" id="{433F1E04-4005-4661-B643-597928F92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252" y="1484313"/>
            <a:ext cx="2124416" cy="43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27E03B-1C94-011D-6B84-F7488933D1C8}"/>
              </a:ext>
            </a:extLst>
          </p:cNvPr>
          <p:cNvSpPr txBox="1"/>
          <p:nvPr/>
        </p:nvSpPr>
        <p:spPr>
          <a:xfrm>
            <a:off x="2032312" y="5469427"/>
            <a:ext cx="4602480" cy="7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어플을 처음 실행하면 보여지는 화면으로 좋아요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!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누르면 다음화면으로 이동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77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09739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초기 정보 입력 화면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-1)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2E7CA-3285-4963-A2F2-EE64D9CDF4A7}"/>
              </a:ext>
            </a:extLst>
          </p:cNvPr>
          <p:cNvSpPr txBox="1"/>
          <p:nvPr/>
        </p:nvSpPr>
        <p:spPr>
          <a:xfrm>
            <a:off x="2069539" y="1376159"/>
            <a:ext cx="5370381" cy="4786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*How_many_cigarette.java*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R.layout.how_many_cigarette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텍스트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입력창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editText.getText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R.id.cigar_count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//“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개비” 버튼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 버튼 누르면 화면 이동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MainActivity.class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9269613" y="5888847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초기 정보 입력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몇 개비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21/41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14C84-9BB1-44E7-9A2F-33DFB8BBD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13" y="1494791"/>
            <a:ext cx="2136927" cy="43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8DCD63-95BF-B80A-A9A1-8D40E3926B9F}"/>
              </a:ext>
            </a:extLst>
          </p:cNvPr>
          <p:cNvSpPr txBox="1"/>
          <p:nvPr/>
        </p:nvSpPr>
        <p:spPr>
          <a:xfrm>
            <a:off x="2032312" y="5469427"/>
            <a:ext cx="4926427" cy="10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평소 하루에 몇 개비를 피우는지 설정하기 위한 초기 정보를 입력하는 화면으로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1~99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까지의 숫자를 입력 할 수 있고 개비 버튼을 누르면 다음화면으로 이동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732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78684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초기정보 입력 화면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-2)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2E7CA-3285-4963-A2F2-EE64D9CDF4A7}"/>
              </a:ext>
            </a:extLst>
          </p:cNvPr>
          <p:cNvSpPr txBox="1"/>
          <p:nvPr/>
        </p:nvSpPr>
        <p:spPr>
          <a:xfrm>
            <a:off x="2069540" y="1376161"/>
            <a:ext cx="5707354" cy="420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*Goals_Setting.java*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R.layout.goal_setting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goalText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R.id.goals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Button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R.id.goals_count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@Override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public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if(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goalText.getText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().equals("0")){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Goals_Setting.this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"1~999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까지 가능합니다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).show();}else {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("NS", MODE_PRIVATE);    // NS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이름의 기본모드 설정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SharedPreferences.Editor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editor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 //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제어할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선언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editor.putString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("goal",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goalText.getText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()); 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목표 저장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editor.commit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    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최종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커밋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커밋을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해야 저장이 된다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goal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("goal", "0");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9324122" y="5823325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금연 목표 입력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몇 일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22/41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DCD63-95BF-B80A-A9A1-8D40E3926B9F}"/>
              </a:ext>
            </a:extLst>
          </p:cNvPr>
          <p:cNvSpPr txBox="1"/>
          <p:nvPr/>
        </p:nvSpPr>
        <p:spPr>
          <a:xfrm>
            <a:off x="2032312" y="5469427"/>
            <a:ext cx="4926427" cy="107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자신이 목표로 하는 금연 목표 일 수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입력하는 화면으로 목표 일 수 입력란에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1~999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까지의 숫자를 입력</a:t>
            </a:r>
            <a:endParaRPr lang="en-US" altLang="ko-KR" sz="14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일 버튼을 누르면 다음 화면으로 이동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CF96C5-7C27-FEE5-9D9A-F0698EA3F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13" y="1484313"/>
            <a:ext cx="207074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0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1770882" y="1185234"/>
            <a:ext cx="4709931" cy="322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*MainActivity.java*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최초 실행 여부를 판단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-&gt;&gt;&gt;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Activity.MODE_PRIVATE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boolean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pref.getBoolean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false);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false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경우 최초 실행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최초 </a:t>
            </a:r>
            <a:r>
              <a:rPr lang="ko-KR" altLang="en-US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실행시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하고 싶은 작업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SharedPreferences.Editor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editor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pref.edit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editor.putBoolean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true);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editor.apply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finish();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Intent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MainActivity.this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First_Like.class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NowTime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System.currentTimeMillis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 //</a:t>
            </a:r>
            <a:r>
              <a:rPr lang="ko-KR" altLang="en-US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밀리세컨드로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현재시간 </a:t>
            </a:r>
            <a:r>
              <a:rPr lang="ko-KR" altLang="en-US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받아옴</a:t>
            </a:r>
            <a:endParaRPr lang="ko-KR" altLang="en-US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("NS", MODE_PRIVATE);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cigar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sharedPreferences.getString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("cigar", "0");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sharedPreferences.getLong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("time", 0);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cigarette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Integer.parseInt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(cigar);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//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절약한돈 계산</a:t>
            </a: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long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NowTime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-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/ 1000;//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지난 시간을 초로 변환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long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cigarette * 255 *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86400; //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절약한돈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SaveMoneyView.setText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원 절약하셨어요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!"); //Text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변경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9115695" y="5779337"/>
            <a:ext cx="3076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앱 최초 실행 확인 및 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23/41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8E18E-60BA-7C9B-7D01-02D45A771C02}"/>
              </a:ext>
            </a:extLst>
          </p:cNvPr>
          <p:cNvSpPr txBox="1"/>
          <p:nvPr/>
        </p:nvSpPr>
        <p:spPr>
          <a:xfrm>
            <a:off x="1801593" y="4346455"/>
            <a:ext cx="4546327" cy="1675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금연 시간 계산</a:t>
            </a:r>
            <a:endParaRPr lang="en-US" altLang="ko-KR" sz="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long ss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% 60;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mm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60 % 60;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HH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60 % 24;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dd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24 % 30;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MM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/ 30 % 12;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/ 30 / 12;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if (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&gt; 0)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dd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(MM &gt; 0)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(MM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dd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(dd &gt; 0)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(dd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(HH &gt; 0)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(HH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하루가 </a:t>
            </a:r>
            <a:r>
              <a:rPr lang="ko-KR" altLang="en-US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얼마남지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않았어요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(mm &gt; 0)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(mm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1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까지 파이팅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(ss + "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시작이 반입니다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힘내세요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A4BBC-0ABD-E922-C741-61EB2B457F4E}"/>
              </a:ext>
            </a:extLst>
          </p:cNvPr>
          <p:cNvSpPr txBox="1"/>
          <p:nvPr/>
        </p:nvSpPr>
        <p:spPr>
          <a:xfrm>
            <a:off x="4592753" y="2261314"/>
            <a:ext cx="5053550" cy="276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앞의 세 화면은 처음 애플리케이션을 실행 시켜줄 때에만 나타나고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설정 후에 다시 실행시켜주면 </a:t>
            </a:r>
            <a:r>
              <a:rPr lang="ko-KR" altLang="en-US" sz="11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메인화면이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먼저 나타남</a:t>
            </a:r>
            <a:endParaRPr lang="en-US" altLang="ko-KR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금연한 기간과 기간에 따른 절약한 금액을 알려주고 금연한 기간에 따라 얻을 수 있는 건강상태를 확인 가능</a:t>
            </a:r>
            <a:endParaRPr lang="en-US" altLang="ko-KR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설정한 금연 목표 일 수에 대한 진행 </a:t>
            </a:r>
            <a:r>
              <a:rPr lang="ko-KR" altLang="en-US" sz="11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률을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확인 가능</a:t>
            </a:r>
            <a:endParaRPr lang="en-US" altLang="ko-KR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오른쪽 상단에 있는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새로고침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버튼으로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메인화면을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갱신 해줄 수 있고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왼쪽 상단에는 설정버튼이 있어 금연 목표를 수정가능</a:t>
            </a:r>
            <a:endParaRPr lang="en-US" altLang="ko-KR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화면 하단에는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챗봇화면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이동버튼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공원찾기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버튼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금연 다시 시작버튼이 존재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설정버튼 옆의 물음표 모양의 버튼을 누르면 </a:t>
            </a:r>
            <a:r>
              <a:rPr lang="ko-KR" altLang="en-US" sz="11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메인화면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버튼들의 기능에 대한 도움말 화면으로 이동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ACFD9BD-52C3-6D0A-6ACB-FE0C80B84A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13" y="1487544"/>
            <a:ext cx="206294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66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-5606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1940324" y="1044673"/>
            <a:ext cx="4709931" cy="5180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*MainActivity.java*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goaltime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*100 / ((long) goals *24*60*60); //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 퍼센트 계산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//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목표가 달성되었다면 폭죽 애니메이션 나옴        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if 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&gt;= 100){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Toast.makeText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MainActivity.this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"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목표달성을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축하드립니다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!!",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Toast.LENGTH_LONG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).show();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final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KonfettiView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konfettiView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R.id.viewKonfetti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konfettiView.build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addColors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Color.YELLOW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Color.GREEN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Color.MAGENTA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setDirection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(0.0, 359.0)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setSpeed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(1f, 5f)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setFadeOutEnabled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(true)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setTimeToLive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(2000L)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addShapes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Shape.Square.INSTANCE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Shape.Circle.INSTANCE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addSizes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(new Size(12, 5f))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setPosition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(-50f,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konfettiView.getWidth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 + 50f, -50f, -50f)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.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streamFor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(300, 5000L);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circleProgressBar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R.id.cpb_circlebar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circleProgressBar.setProgress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((int)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goalbar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  //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 퍼센트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프로그래스바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9625013" y="5821714"/>
            <a:ext cx="2055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목표 달성 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24/41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A4BBC-0ABD-E922-C741-61EB2B457F4E}"/>
              </a:ext>
            </a:extLst>
          </p:cNvPr>
          <p:cNvSpPr txBox="1"/>
          <p:nvPr/>
        </p:nvSpPr>
        <p:spPr>
          <a:xfrm>
            <a:off x="6499169" y="2995099"/>
            <a:ext cx="2864507" cy="1409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설정을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1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해놓은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금연 목표 일 수를 달성하게 되면 화면 하단에는 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Toast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메시지로 축하메시지와 메인 화면에서 폭죽 애니메이션이 나온다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목표는 설정 화면에서 수정이 가능하다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</p:txBody>
      </p:sp>
      <p:pic>
        <p:nvPicPr>
          <p:cNvPr id="7" name="그림 6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A6B5EB72-694F-8D65-CFA0-33BC87154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13" y="1501714"/>
            <a:ext cx="206790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10939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1940324" y="870011"/>
            <a:ext cx="5113618" cy="5100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*Setting.java*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super.onCreate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setContentView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R.layout.setting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SettingGoalText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R.id.setting_goals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NowGoal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TextView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R.id.nowGoal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Button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imageButton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(Button)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R.id.setsaveBtn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("NS", MODE_PRIVATE);  </a:t>
            </a:r>
            <a:endParaRPr lang="ko-KR" altLang="en-US" sz="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SharedPreferences.Editor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editor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sharedPreferences.edit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Goal_set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sharedPreferences.getString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("goal", "0");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NowGoal.setText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Goal_set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+ "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"); 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목표 표시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imageButton.setOnClickListener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View.OnClickListener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@Override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public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onClick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(View view)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if(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SettingGoalText.getText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().equals("0")){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Setting.this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"1~999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 까지 가능합니다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).show();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}else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editor.putString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("goal",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SettingGoalText.getText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()); //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key,value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저장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editor.commit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();    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최종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커밋을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해야 저장이 된다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("MSG",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String.valueOf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Goal_set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Intent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intent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 new Intent(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getApplicationContext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MainActivity.class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startActivity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(intent);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});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10073422" y="5801426"/>
            <a:ext cx="117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설정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25/41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A4BBC-0ABD-E922-C741-61EB2B457F4E}"/>
              </a:ext>
            </a:extLst>
          </p:cNvPr>
          <p:cNvSpPr txBox="1"/>
          <p:nvPr/>
        </p:nvSpPr>
        <p:spPr>
          <a:xfrm>
            <a:off x="3372711" y="5271554"/>
            <a:ext cx="6170762" cy="1220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현재 목표 일 수가 화면에 표시되고 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목표를 재설정 가능</a:t>
            </a:r>
            <a:endParaRPr lang="en-US" altLang="ko-KR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fontAlgn="base" latinLnBrk="0">
              <a:lnSpc>
                <a:spcPct val="16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목표는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1~999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일 까지 설정이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목표 </a:t>
            </a:r>
            <a:r>
              <a:rPr lang="ko-KR" altLang="en-US" sz="16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달성률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초기화 버튼으로 목표 </a:t>
            </a:r>
            <a:r>
              <a:rPr lang="ko-KR" altLang="en-US" sz="16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달성률을</a:t>
            </a:r>
            <a:r>
              <a:rPr lang="ko-KR" altLang="en-US" sz="16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초기화 가능</a:t>
            </a:r>
            <a:endParaRPr lang="en-US" altLang="ko-KR" sz="16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03585B5-F09F-A1E8-BAB7-C467205528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13" y="1484313"/>
            <a:ext cx="207574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1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1870634" y="944902"/>
            <a:ext cx="3862826" cy="4208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*ChattingActivity.java*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</a:t>
            </a:r>
            <a:r>
              <a:rPr lang="ko-KR" altLang="en-US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뷰를 사용해 </a:t>
            </a:r>
            <a:r>
              <a:rPr lang="ko-KR" altLang="en-US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채팅창</a:t>
            </a:r>
            <a:r>
              <a:rPr lang="ko-KR" altLang="en-US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화면을 띄워주고 작동</a:t>
            </a:r>
            <a:endParaRPr lang="ko-KR" altLang="en-US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R.layout.activity_chatting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R.id.chatView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R.id.editMessage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R.id.btnSend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this);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chatView.setAdapter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채팅을 입력하고 버튼을 </a:t>
            </a:r>
            <a:r>
              <a:rPr lang="ko-KR" altLang="en-US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눌렀을때</a:t>
            </a:r>
            <a:r>
              <a:rPr lang="ko-KR" altLang="en-US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채팅창에 글을 </a:t>
            </a:r>
            <a:r>
              <a:rPr lang="ko-KR" altLang="en-US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btnSend.setOnClickListener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 public void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message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editMessage.getText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message.isEmpty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 {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Message(message, false));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editMessage.setText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("");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chatView.getAdapter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notifyDataSetChanged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ChattingActivity.this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"</a:t>
            </a:r>
            <a:r>
              <a:rPr lang="ko-KR" altLang="en-US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글을 입력해주세요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!",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2978222" y="5513297"/>
            <a:ext cx="5716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채팅창</a:t>
            </a:r>
            <a:r>
              <a:rPr lang="ko-KR" altLang="en-US" sz="1600" dirty="0"/>
              <a:t> 레이아웃을 띄워주고 </a:t>
            </a:r>
            <a:r>
              <a:rPr lang="en-US" altLang="ko-KR" sz="1600" dirty="0" err="1"/>
              <a:t>Dialogflow</a:t>
            </a:r>
            <a:r>
              <a:rPr lang="ko-KR" altLang="en-US" sz="1600" dirty="0"/>
              <a:t>가 연동이 되어있어 </a:t>
            </a:r>
            <a:endParaRPr lang="en-US" altLang="ko-KR" sz="1600" dirty="0"/>
          </a:p>
          <a:p>
            <a:r>
              <a:rPr lang="ko-KR" altLang="en-US" sz="1600" dirty="0"/>
              <a:t>금연관련 질문에 대한 답변과 간단한 의사소통이 가능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E5B48-19A2-426D-99C6-F9EEB101C6BE}"/>
              </a:ext>
            </a:extLst>
          </p:cNvPr>
          <p:cNvSpPr txBox="1"/>
          <p:nvPr/>
        </p:nvSpPr>
        <p:spPr>
          <a:xfrm>
            <a:off x="5325021" y="1025415"/>
            <a:ext cx="3679212" cy="4356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앱 연결</a:t>
            </a:r>
            <a:endParaRPr lang="ko-KR" altLang="en-US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try {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InputStream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stream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this.getResources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openRawResource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R.raw.credential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credentials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GoogleCredentials.fromStream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(stream)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createScoped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Lists.newArrayList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("https://www.googleapis.com/auth/cloud-platform"));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ServiceAccountCredentials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credentials).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getProjectId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SessionsSettings.Builder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SessionsSettings.newBuilder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settingsBuilder.setCredentialsProvider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FixedCredentialsProvider.create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(credentials)).build();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SessionsClient.create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SessionName.of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uuid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: " +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catch (Exception e) {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e.getMessage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</a:t>
            </a:r>
            <a:r>
              <a:rPr lang="ko-KR" altLang="en-US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챗봇에게</a:t>
            </a:r>
            <a:r>
              <a:rPr lang="ko-KR" altLang="en-US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채팅을 보내는 부분</a:t>
            </a:r>
            <a:endParaRPr lang="ko-KR" altLang="en-US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(String message) {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input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QueryInput.newBuilder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TextInput.newBuilder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setLanguageCode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("ko-KR")).build();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SendMessageInBg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input).execute();}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연결에 문제가 있을 경우 오류메시지를 </a:t>
            </a:r>
            <a:r>
              <a:rPr lang="ko-KR" altLang="en-US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callback(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DetectIntentResponse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!=null) {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returnResponse.getQueryResult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getFulfillmentText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if(!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botReply.isEmpty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()){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true));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chatAdapter.notifyDataSetChanged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}else {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"something went wrong",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).show();}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"failed to connect!", </a:t>
            </a:r>
            <a:r>
              <a:rPr lang="en-US" altLang="ko-KR" sz="6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26/41</a:t>
            </a:r>
            <a:endParaRPr lang="ko-KR" altLang="en-US" dirty="0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8AB46EF6-C0A6-30FF-4121-5B8381C65F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64" y="1505588"/>
            <a:ext cx="2028694" cy="432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272518-B97F-7559-9DAB-23F4566D6146}"/>
              </a:ext>
            </a:extLst>
          </p:cNvPr>
          <p:cNvSpPr txBox="1"/>
          <p:nvPr/>
        </p:nvSpPr>
        <p:spPr>
          <a:xfrm>
            <a:off x="9928457" y="580568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챗봇</a:t>
            </a:r>
            <a:r>
              <a:rPr lang="ko-KR" altLang="en-US" sz="1600" b="1" dirty="0"/>
              <a:t> 채팅화면</a:t>
            </a:r>
          </a:p>
        </p:txBody>
      </p:sp>
    </p:spTree>
    <p:extLst>
      <p:ext uri="{BB962C8B-B14F-4D97-AF65-F5344CB8AC3E}">
        <p14:creationId xmlns:p14="http://schemas.microsoft.com/office/powerpoint/2010/main" val="210023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82739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저장이 되어있는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Intents)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27/41</a:t>
            </a:r>
            <a:endParaRPr lang="ko-KR" altLang="en-US" dirty="0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C908974-1773-4FE6-EBE8-BA48751EF0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25" y="1189767"/>
            <a:ext cx="1400867" cy="2348512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1C5B9230-6A04-29A9-E1A1-5A3037696A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8" y="1620992"/>
            <a:ext cx="2048050" cy="1263029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26100AD0-BE74-5A7A-0420-DDC91632CF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26" y="1153254"/>
            <a:ext cx="1348277" cy="2262487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149277A3-8120-922E-0A90-C26035660D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52" y="2004330"/>
            <a:ext cx="3113305" cy="71938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DB28350-D1B2-C018-350B-9EEC950029C7}"/>
              </a:ext>
            </a:extLst>
          </p:cNvPr>
          <p:cNvSpPr/>
          <p:nvPr/>
        </p:nvSpPr>
        <p:spPr>
          <a:xfrm>
            <a:off x="3784933" y="2154035"/>
            <a:ext cx="410705" cy="569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B2B2C85-2293-EF1E-D37D-23DEA4E68ACE}"/>
              </a:ext>
            </a:extLst>
          </p:cNvPr>
          <p:cNvSpPr/>
          <p:nvPr/>
        </p:nvSpPr>
        <p:spPr>
          <a:xfrm>
            <a:off x="6349046" y="2079436"/>
            <a:ext cx="410705" cy="569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ADA5ED7-3FD5-1DCD-A809-C68352D77388}"/>
              </a:ext>
            </a:extLst>
          </p:cNvPr>
          <p:cNvSpPr/>
          <p:nvPr/>
        </p:nvSpPr>
        <p:spPr>
          <a:xfrm>
            <a:off x="8497300" y="2099572"/>
            <a:ext cx="410705" cy="569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1B073A-B6AC-3EAC-70D6-0DD8CB759616}"/>
              </a:ext>
            </a:extLst>
          </p:cNvPr>
          <p:cNvSpPr txBox="1"/>
          <p:nvPr/>
        </p:nvSpPr>
        <p:spPr>
          <a:xfrm>
            <a:off x="2204237" y="3576435"/>
            <a:ext cx="999241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처음질문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54156E-6FF3-E1E4-4B2F-088EADB92516}"/>
              </a:ext>
            </a:extLst>
          </p:cNvPr>
          <p:cNvSpPr txBox="1"/>
          <p:nvPr/>
        </p:nvSpPr>
        <p:spPr>
          <a:xfrm>
            <a:off x="4416428" y="3074456"/>
            <a:ext cx="1898143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첫 질문에 대한 답변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277E7A-07D4-0F45-2DD9-FF7DC6724BAD}"/>
              </a:ext>
            </a:extLst>
          </p:cNvPr>
          <p:cNvSpPr txBox="1"/>
          <p:nvPr/>
        </p:nvSpPr>
        <p:spPr>
          <a:xfrm>
            <a:off x="7050458" y="3476467"/>
            <a:ext cx="1898143" cy="7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Follow up Intent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로 저장되어 있는 질문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257A31-8428-AC9E-D8C7-8353F65623C5}"/>
              </a:ext>
            </a:extLst>
          </p:cNvPr>
          <p:cNvSpPr txBox="1"/>
          <p:nvPr/>
        </p:nvSpPr>
        <p:spPr>
          <a:xfrm>
            <a:off x="10219467" y="2884021"/>
            <a:ext cx="662074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답변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688B5025-688B-6706-6E3A-DD36F1ED2A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42" y="4109262"/>
            <a:ext cx="2096086" cy="1472835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92A8B66C-7F40-064D-2EBE-7161D6A05D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64" y="4310059"/>
            <a:ext cx="1924268" cy="1224454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EBDD911F-916A-10C4-1C14-129E7A5BEB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70" y="4296280"/>
            <a:ext cx="2406833" cy="104183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8B8021-4DED-B08D-76D1-C0ACD3ABD074}"/>
              </a:ext>
            </a:extLst>
          </p:cNvPr>
          <p:cNvSpPr txBox="1"/>
          <p:nvPr/>
        </p:nvSpPr>
        <p:spPr>
          <a:xfrm>
            <a:off x="1932132" y="5658586"/>
            <a:ext cx="3211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영어 </a:t>
            </a:r>
            <a:r>
              <a:rPr lang="en-US" altLang="ko-KR" sz="1400" dirty="0"/>
              <a:t>Intents</a:t>
            </a:r>
            <a:r>
              <a:rPr lang="ko-KR" altLang="en-US" sz="1400" dirty="0"/>
              <a:t>가 추가가 되어있는 모습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7649A5-E44F-B51E-2522-82A0C09070CB}"/>
              </a:ext>
            </a:extLst>
          </p:cNvPr>
          <p:cNvSpPr txBox="1"/>
          <p:nvPr/>
        </p:nvSpPr>
        <p:spPr>
          <a:xfrm>
            <a:off x="5190565" y="5657464"/>
            <a:ext cx="3211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영어 </a:t>
            </a:r>
            <a:r>
              <a:rPr lang="en-US" altLang="ko-KR" sz="1400" dirty="0"/>
              <a:t>Intents</a:t>
            </a:r>
            <a:r>
              <a:rPr lang="ko-KR" altLang="en-US" sz="1400" dirty="0"/>
              <a:t>안의 사용자가 할 질문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4D29EE-7EB3-1362-4509-4F826EB3F526}"/>
              </a:ext>
            </a:extLst>
          </p:cNvPr>
          <p:cNvSpPr txBox="1"/>
          <p:nvPr/>
        </p:nvSpPr>
        <p:spPr>
          <a:xfrm>
            <a:off x="8093021" y="5657464"/>
            <a:ext cx="401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영어 </a:t>
            </a:r>
            <a:r>
              <a:rPr lang="en-US" altLang="ko-KR" sz="1400" dirty="0"/>
              <a:t>Intents</a:t>
            </a:r>
            <a:r>
              <a:rPr lang="ko-KR" altLang="en-US" sz="1400" dirty="0"/>
              <a:t>안의 사용자가 할 질문에 대한 답변</a:t>
            </a:r>
          </a:p>
        </p:txBody>
      </p:sp>
    </p:spTree>
    <p:extLst>
      <p:ext uri="{BB962C8B-B14F-4D97-AF65-F5344CB8AC3E}">
        <p14:creationId xmlns:p14="http://schemas.microsoft.com/office/powerpoint/2010/main" val="1448325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4789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챗봇기능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챗봇화면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음성인식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28/41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07B32-AF51-2A4C-4893-4894D49EE380}"/>
              </a:ext>
            </a:extLst>
          </p:cNvPr>
          <p:cNvSpPr txBox="1"/>
          <p:nvPr/>
        </p:nvSpPr>
        <p:spPr>
          <a:xfrm>
            <a:off x="2292591" y="1014189"/>
            <a:ext cx="3004367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구글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API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인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Speech-to-Text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EB5C9-2C5D-F050-074A-19F2320E1A18}"/>
              </a:ext>
            </a:extLst>
          </p:cNvPr>
          <p:cNvSpPr txBox="1"/>
          <p:nvPr/>
        </p:nvSpPr>
        <p:spPr>
          <a:xfrm>
            <a:off x="9303572" y="1209114"/>
            <a:ext cx="2039618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음성인식 시연 동영상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7E86D6-FC9A-9E17-96BA-2CFD0F5CF19A}"/>
              </a:ext>
            </a:extLst>
          </p:cNvPr>
          <p:cNvSpPr txBox="1"/>
          <p:nvPr/>
        </p:nvSpPr>
        <p:spPr>
          <a:xfrm>
            <a:off x="2292590" y="1404039"/>
            <a:ext cx="5841759" cy="93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안드로이드 스튜디오 내장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API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로 오디오와 인터넷 권한을 설정하면 사용가능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사용자가 하는 말을 텍스트로 변환시켜주는 기능을 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를 생성하고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SpeechRecognizer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객체에 </a:t>
            </a:r>
            <a:r>
              <a:rPr lang="ko-KR" altLang="en-US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리스너를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할당해야한다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AEB0EE-F919-C3E9-658F-84C2FF25BCEC}"/>
              </a:ext>
            </a:extLst>
          </p:cNvPr>
          <p:cNvSpPr txBox="1"/>
          <p:nvPr/>
        </p:nvSpPr>
        <p:spPr>
          <a:xfrm>
            <a:off x="2273589" y="2485215"/>
            <a:ext cx="6476872" cy="2232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import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android.speech.RecognizerIntent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;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import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android.speech.SpeechRecognizer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;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import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android.speech.RecognitionListener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;</a:t>
            </a:r>
            <a:endParaRPr lang="en-US" altLang="ko-KR" sz="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//</a:t>
            </a:r>
            <a:r>
              <a:rPr lang="en-US" altLang="ko-KR" sz="8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RecognizerIntent</a:t>
            </a:r>
            <a:r>
              <a:rPr lang="en-US" altLang="ko-KR" sz="8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8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 생성</a:t>
            </a:r>
            <a:endParaRPr lang="en-US" altLang="ko-KR" sz="8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= new Intent(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RecognizerIntent.ACTION_RECOGNIZE_SPEECH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);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SttIntent.putExtra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RecognizerIntent.EXTRA_CALLING_PACKAGE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getApplicationContext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getPackageName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());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SttIntent.putExtra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RecognizerIntent.EXTRA_LANGUAGE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"ko-KR");   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한국어 사용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//listener</a:t>
            </a:r>
            <a:r>
              <a:rPr lang="ko-KR" altLang="en-US" sz="8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할당 후 실행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mRecognizer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SpeechRecognizer.createSpeechRecognizer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);//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새 </a:t>
            </a:r>
            <a:r>
              <a:rPr lang="en-US" altLang="ko-KR" sz="8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SpeechRecognizer</a:t>
            </a:r>
            <a:r>
              <a:rPr lang="ko-KR" altLang="en-US" sz="8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를 만드는 팩토리 메서드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mRecognizer.setRecognitionListener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(listener);//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리스너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설정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mRecognizer.startListening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);//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듣기 시작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9" name="음성인식동영상">
            <a:hlinkClick r:id="" action="ppaction://media"/>
            <a:extLst>
              <a:ext uri="{FF2B5EF4-FFF2-40B4-BE49-F238E27FC236}">
                <a16:creationId xmlns:a16="http://schemas.microsoft.com/office/drawing/2014/main" id="{A635E0AF-9DAD-E418-1ED9-7BA125A89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3529" y="1560259"/>
            <a:ext cx="2559704" cy="4550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3EF78E-C342-475C-8E13-DF201102B509}"/>
              </a:ext>
            </a:extLst>
          </p:cNvPr>
          <p:cNvSpPr txBox="1"/>
          <p:nvPr/>
        </p:nvSpPr>
        <p:spPr>
          <a:xfrm>
            <a:off x="2292590" y="4836005"/>
            <a:ext cx="6347318" cy="168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챗봇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화면에서 마이크 버튼을 누르면 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화면의 하단에 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Toast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메시지로 음성인식 중이라고 나오며 음성인식을 이용가능한 상태가 된다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음성인식 중인 상태에서는 계속 말을 받아들이며 받아들이는 즉시 </a:t>
            </a:r>
            <a:r>
              <a:rPr lang="en-US" altLang="ko-KR" sz="11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Dialogflow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에 질문이 전송되며 답변을 받을 수 있음</a:t>
            </a:r>
            <a:endParaRPr lang="en-US" altLang="ko-KR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말을 잠시 멈추면 음성인식 종료라는 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Toast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메시지가 나오며 다시 음성인식을 이용하기 위해서는 마이크 버튼을 눌러주어야 한다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88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93799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챗봇기능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하이퍼링크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29/41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31E23C-E41F-7CAE-0E31-A389809ED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67" y="1438216"/>
            <a:ext cx="1985822" cy="42287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FBCD2A-A217-ACFD-18CA-897D12A73A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30" y="1439195"/>
            <a:ext cx="1985822" cy="425115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0A36AAD-7393-D72E-8464-DF541267D0BF}"/>
              </a:ext>
            </a:extLst>
          </p:cNvPr>
          <p:cNvSpPr/>
          <p:nvPr/>
        </p:nvSpPr>
        <p:spPr>
          <a:xfrm>
            <a:off x="6507849" y="3069408"/>
            <a:ext cx="991286" cy="552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559762-3DD1-982A-F699-7EE8011C1CD4}"/>
              </a:ext>
            </a:extLst>
          </p:cNvPr>
          <p:cNvSpPr txBox="1"/>
          <p:nvPr/>
        </p:nvSpPr>
        <p:spPr>
          <a:xfrm>
            <a:off x="4022256" y="5767906"/>
            <a:ext cx="6334594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답변으로 나온 하이퍼링크 처리가 되어있는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url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을 누르면 해당 사이트로 이동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45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037606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826905" y="4045718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193176" y="4053204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593490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14" y="1697651"/>
            <a:ext cx="1515353" cy="2022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33" y="1865034"/>
            <a:ext cx="1340370" cy="16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15" y="1538743"/>
            <a:ext cx="1299919" cy="22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3/41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980" y="1865034"/>
            <a:ext cx="1555482" cy="179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124649" y="4612600"/>
            <a:ext cx="2453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조장 및 </a:t>
            </a:r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35781" y="5213908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</a:p>
          <a:p>
            <a:pPr algn="ctr"/>
            <a:r>
              <a:rPr lang="en-US" altLang="ko-KR" sz="1500" dirty="0"/>
              <a:t>whrbdls1599@gmail.com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6829532" y="5213908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pPr algn="ctr"/>
            <a:r>
              <a:rPr lang="en-US" altLang="ko-KR" sz="1500" dirty="0"/>
              <a:t>ansguswns98@gmail.com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496597" y="5213908"/>
            <a:ext cx="2119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dirty="0"/>
              <a:t>ualsgur99@gmail.com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156320" y="5247584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7F1C3-0652-4336-A31E-DF32CF386C29}"/>
              </a:ext>
            </a:extLst>
          </p:cNvPr>
          <p:cNvSpPr txBox="1"/>
          <p:nvPr/>
        </p:nvSpPr>
        <p:spPr>
          <a:xfrm>
            <a:off x="2575980" y="4914039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010-7669-3090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589F9-5F34-4B68-90C6-FAD7FA2D8A5A}"/>
              </a:ext>
            </a:extLst>
          </p:cNvPr>
          <p:cNvSpPr txBox="1"/>
          <p:nvPr/>
        </p:nvSpPr>
        <p:spPr>
          <a:xfrm>
            <a:off x="4706802" y="4602271"/>
            <a:ext cx="1971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Dialogflow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학습 및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DC08F-48D6-4467-BE83-3C7C30BD9201}"/>
              </a:ext>
            </a:extLst>
          </p:cNvPr>
          <p:cNvSpPr txBox="1"/>
          <p:nvPr/>
        </p:nvSpPr>
        <p:spPr>
          <a:xfrm>
            <a:off x="9572149" y="4577114"/>
            <a:ext cx="1971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7D99E-3F4A-4A13-B448-53FC32628189}"/>
              </a:ext>
            </a:extLst>
          </p:cNvPr>
          <p:cNvSpPr txBox="1"/>
          <p:nvPr/>
        </p:nvSpPr>
        <p:spPr>
          <a:xfrm>
            <a:off x="7124936" y="4577114"/>
            <a:ext cx="2010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Dialogflow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학습 및 </a:t>
            </a:r>
            <a:r>
              <a:rPr lang="en-US" altLang="ko-KR" sz="1100" b="1" dirty="0"/>
              <a:t>DB </a:t>
            </a:r>
            <a:r>
              <a:rPr lang="ko-KR" altLang="en-US" sz="1100" b="1" dirty="0"/>
              <a:t>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FB6603-D7E1-4825-8A91-924F9627663F}"/>
              </a:ext>
            </a:extLst>
          </p:cNvPr>
          <p:cNvSpPr txBox="1"/>
          <p:nvPr/>
        </p:nvSpPr>
        <p:spPr>
          <a:xfrm>
            <a:off x="9803101" y="4896405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010-8732-0764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B0822-3826-47D4-8B67-660CB8B51216}"/>
              </a:ext>
            </a:extLst>
          </p:cNvPr>
          <p:cNvSpPr txBox="1"/>
          <p:nvPr/>
        </p:nvSpPr>
        <p:spPr>
          <a:xfrm>
            <a:off x="7250948" y="4918955"/>
            <a:ext cx="142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010-3121-8646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78B757-9A9B-4158-AA8A-4B697B4321EB}"/>
              </a:ext>
            </a:extLst>
          </p:cNvPr>
          <p:cNvSpPr txBox="1"/>
          <p:nvPr/>
        </p:nvSpPr>
        <p:spPr>
          <a:xfrm>
            <a:off x="4826657" y="4911062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010-4754-2979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C7F66-DBB5-D7E7-3F11-CBB4F6C5D3A3}"/>
              </a:ext>
            </a:extLst>
          </p:cNvPr>
          <p:cNvSpPr txBox="1"/>
          <p:nvPr/>
        </p:nvSpPr>
        <p:spPr>
          <a:xfrm>
            <a:off x="2455354" y="5930424"/>
            <a:ext cx="90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Hub : </a:t>
            </a:r>
            <a:r>
              <a:rPr lang="en-US" altLang="ko-KR" b="0" i="0" u="none" strike="noStrike" dirty="0">
                <a:effectLst/>
                <a:latin typeface="Whitney"/>
                <a:hlinkClick r:id="rId7" tooltip="https://github.com/Jeong-Yunchan/Capstone-Design-Project"/>
              </a:rPr>
              <a:t>https://github.com/Jeong-Yunchan/Capstone-Design-Project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리사이클러뷰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658856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채팅화면 구현을 위해 </a:t>
            </a:r>
            <a:r>
              <a:rPr lang="ko-KR" altLang="en-US" sz="2400" b="1" dirty="0" err="1">
                <a:solidFill>
                  <a:srgbClr val="FF0000"/>
                </a:solidFill>
              </a:rPr>
              <a:t>리사이클러뷰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2807" y="6271073"/>
            <a:ext cx="429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https://wooooooak.github.io/android/2019/03/28/recycler_view/</a:t>
            </a: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C3D8A-7561-91F4-F3E8-694465BD4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35" y="1080407"/>
            <a:ext cx="4081546" cy="3402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E7471-5F17-E0C6-63AA-653B15C1C944}"/>
              </a:ext>
            </a:extLst>
          </p:cNvPr>
          <p:cNvSpPr txBox="1"/>
          <p:nvPr/>
        </p:nvSpPr>
        <p:spPr>
          <a:xfrm>
            <a:off x="2356906" y="4589137"/>
            <a:ext cx="9249836" cy="13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채팅은 나중에 다시 볼 수 있어야 하는데 사용자가 볼 수 있는 채팅의 양은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화면의 크기에 비례해 한정되어 있고 다시 스크롤 할 때마다 뷰 객체를 다시 삭제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생성 하지 않기 위해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리사이클러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뷰를 사용한다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EDE5F-48C4-24B4-B737-F526C986EFB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021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2597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공원 위치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1991295" y="1055301"/>
            <a:ext cx="5098873" cy="4475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*MapsActivity.java*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getWindow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setFlags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b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R.layout.activity_maps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//activity_maps.xml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연결</a:t>
            </a:r>
            <a:b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mLayout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//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업데이트 시간 설정</a:t>
            </a:r>
            <a:endParaRPr lang="ko-KR" altLang="en-US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정확한 위치를 요청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setPriority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LocationRequest.PRIORITY_HIGH_ACCURACY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en-US" altLang="ko-KR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업데이트 간격설정</a:t>
            </a:r>
            <a:b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(UPDATE_INTERVAL_MS)</a:t>
            </a:r>
            <a:endParaRPr lang="en-US" altLang="ko-KR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빠른 업데이트 간격설정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setFastestInterval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(FASTEST_UPDATE_INTERVAL_MS);</a:t>
            </a:r>
            <a:endParaRPr lang="en-US" altLang="ko-KR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설정 받기</a:t>
            </a:r>
            <a:b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builder =</a:t>
            </a:r>
            <a:r>
              <a:rPr lang="en-US" altLang="ko-KR" sz="7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builder.addLocationRequest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마지막으로 알려진 사용자 위치정보 가져오기</a:t>
            </a:r>
            <a:b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mFusedLocationClient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LocationServices.getFusedLocationProviderClient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</a:t>
            </a:r>
            <a:b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getSupportFragmentManager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b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findFragmentById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지정한 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ID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갖는 </a:t>
            </a:r>
            <a:r>
              <a:rPr lang="ko-KR" altLang="en-US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프래그먼트의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핸들을 가져옴</a:t>
            </a:r>
            <a:b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mapFragment.getMapAsync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 //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쓰레드에서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onMapReady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콜백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실행</a:t>
            </a:r>
            <a:b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9879142" y="5830187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공원 위치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31/41</a:t>
            </a:r>
            <a:endParaRPr lang="ko-KR" altLang="en-US" dirty="0"/>
          </a:p>
        </p:txBody>
      </p:sp>
      <p:pic>
        <p:nvPicPr>
          <p:cNvPr id="6" name="그림 5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0131377D-6511-404D-932D-A7CF1147CD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688" y="1498036"/>
            <a:ext cx="2056950" cy="43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12C575-D7BC-73E0-2077-2BF49A391DCC}"/>
              </a:ext>
            </a:extLst>
          </p:cNvPr>
          <p:cNvSpPr txBox="1"/>
          <p:nvPr/>
        </p:nvSpPr>
        <p:spPr>
          <a:xfrm>
            <a:off x="3140313" y="5429750"/>
            <a:ext cx="6225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사용자의 금연에 도움을 주기위해</a:t>
            </a:r>
            <a:r>
              <a:rPr lang="en-US" altLang="ko-KR" sz="1600" dirty="0"/>
              <a:t> </a:t>
            </a:r>
            <a:r>
              <a:rPr lang="ko-KR" altLang="en-US" sz="1600" dirty="0"/>
              <a:t>공원 산책을 권장</a:t>
            </a:r>
            <a:endParaRPr lang="en-US" altLang="ko-KR" sz="1600" dirty="0"/>
          </a:p>
          <a:p>
            <a:r>
              <a:rPr lang="en-US" altLang="ko-KR" sz="1600" dirty="0"/>
              <a:t>Google Map API</a:t>
            </a:r>
            <a:r>
              <a:rPr lang="ko-KR" altLang="en-US" sz="1600" dirty="0"/>
              <a:t>를 이용하여 현재 위치를 표시 및 업데이트</a:t>
            </a:r>
            <a:endParaRPr lang="en-US" altLang="ko-KR" sz="1600" dirty="0"/>
          </a:p>
          <a:p>
            <a:r>
              <a:rPr lang="ko-KR" altLang="en-US" sz="1600" dirty="0"/>
              <a:t>광주광역시 동구에 위치하고 있는 공원의 위치에 마커가 생성</a:t>
            </a:r>
          </a:p>
        </p:txBody>
      </p:sp>
    </p:spTree>
    <p:extLst>
      <p:ext uri="{BB962C8B-B14F-4D97-AF65-F5344CB8AC3E}">
        <p14:creationId xmlns:p14="http://schemas.microsoft.com/office/powerpoint/2010/main" val="101901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파싱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6742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지도에 공원정보를 표시하기 위해 </a:t>
            </a:r>
            <a:r>
              <a:rPr lang="ko-KR" altLang="en-US" sz="2400" b="1" dirty="0">
                <a:solidFill>
                  <a:srgbClr val="FF0000"/>
                </a:solidFill>
              </a:rPr>
              <a:t>파싱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사용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3072504" y="4429419"/>
            <a:ext cx="7862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+mn-ea"/>
              </a:rPr>
              <a:t>어떤 페이지</a:t>
            </a:r>
            <a:r>
              <a:rPr lang="en-US" altLang="ko-KR" b="0" i="0" dirty="0">
                <a:effectLst/>
                <a:latin typeface="+mn-ea"/>
              </a:rPr>
              <a:t>(</a:t>
            </a:r>
            <a:r>
              <a:rPr lang="ko-KR" altLang="en-US" b="0" i="0" dirty="0">
                <a:effectLst/>
                <a:latin typeface="+mn-ea"/>
              </a:rPr>
              <a:t>문서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등</a:t>
            </a:r>
            <a:r>
              <a:rPr lang="en-US" altLang="ko-KR" b="0" i="0" dirty="0">
                <a:effectLst/>
                <a:latin typeface="+mn-ea"/>
              </a:rPr>
              <a:t>)</a:t>
            </a:r>
            <a:r>
              <a:rPr lang="ko-KR" altLang="en-US" b="0" i="0" dirty="0">
                <a:effectLst/>
                <a:latin typeface="+mn-ea"/>
              </a:rPr>
              <a:t>에서 내가 원하는 데이터를 특정 패턴이나 순서로 추출해 가공하는 것을 말한다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먼저 파서는 컴파일의 일부로서 원시 프로그램의 명령문이나 온라인 명령문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문서 등에서 </a:t>
            </a:r>
            <a:r>
              <a:rPr lang="en-US" altLang="ko-KR" b="0" i="0" dirty="0">
                <a:effectLst/>
                <a:latin typeface="+mn-ea"/>
              </a:rPr>
              <a:t>Markup Tag </a:t>
            </a:r>
            <a:r>
              <a:rPr lang="ko-KR" altLang="en-US" b="0" i="0" dirty="0">
                <a:effectLst/>
                <a:latin typeface="+mn-ea"/>
              </a:rPr>
              <a:t>등을 입력으로 받아들여서 구문을 해석할 수 있는 단위와 여러 부분으로 분할해주는 역할을 한다</a:t>
            </a:r>
            <a:r>
              <a:rPr lang="en-US" altLang="ko-KR" b="0" i="0" dirty="0">
                <a:effectLst/>
                <a:latin typeface="+mn-ea"/>
              </a:rPr>
              <a:t>. </a:t>
            </a:r>
          </a:p>
          <a:p>
            <a:r>
              <a:rPr lang="ko-KR" altLang="en-US" dirty="0">
                <a:latin typeface="+mn-ea"/>
              </a:rPr>
              <a:t>파싱의 기법으로는 </a:t>
            </a:r>
            <a:r>
              <a:rPr lang="en-US" altLang="ko-KR" dirty="0">
                <a:latin typeface="+mn-ea"/>
              </a:rPr>
              <a:t>XML</a:t>
            </a:r>
            <a:r>
              <a:rPr lang="ko-KR" altLang="en-US" dirty="0">
                <a:latin typeface="+mn-ea"/>
              </a:rPr>
              <a:t>파싱 기법인 </a:t>
            </a:r>
            <a:r>
              <a:rPr lang="en-US" altLang="ko-KR" dirty="0">
                <a:latin typeface="+mn-ea"/>
              </a:rPr>
              <a:t>DOM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SAX/JSON </a:t>
            </a:r>
            <a:r>
              <a:rPr lang="ko-KR" altLang="en-US" dirty="0" err="1">
                <a:latin typeface="+mn-ea"/>
              </a:rPr>
              <a:t>파싱기법이</a:t>
            </a:r>
            <a:r>
              <a:rPr lang="ko-KR" altLang="en-US" dirty="0">
                <a:latin typeface="+mn-ea"/>
              </a:rPr>
              <a:t> 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32/41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01F0D-CB24-DC25-43A4-35314606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31" y="1185863"/>
            <a:ext cx="3635520" cy="307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98EEA-1952-60F1-8CE4-AC310CEC91B7}"/>
              </a:ext>
            </a:extLst>
          </p:cNvPr>
          <p:cNvSpPr txBox="1"/>
          <p:nvPr/>
        </p:nvSpPr>
        <p:spPr>
          <a:xfrm>
            <a:off x="3272529" y="6312195"/>
            <a:ext cx="489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https://na27.tistory.com/230</a:t>
            </a:r>
          </a:p>
        </p:txBody>
      </p:sp>
    </p:spTree>
    <p:extLst>
      <p:ext uri="{BB962C8B-B14F-4D97-AF65-F5344CB8AC3E}">
        <p14:creationId xmlns:p14="http://schemas.microsoft.com/office/powerpoint/2010/main" val="3236285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106363" y="1093647"/>
            <a:ext cx="3989636" cy="594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추가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추가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 parks; //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리스트 추가</a:t>
            </a: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 =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&lt;Park&gt;)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getIntent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getSerializableExtra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("park"); //park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받아옴</a:t>
            </a:r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onMapLoaded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Log.d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(TAG, "Load");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(35.13989, 126.9340);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10);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mMap.animateCamera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 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clusterManager.addItem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);}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개수만큼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item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33/41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E5325-9D3B-F063-61E4-BD480ABB3284}"/>
              </a:ext>
            </a:extLst>
          </p:cNvPr>
          <p:cNvSpPr txBox="1"/>
          <p:nvPr/>
        </p:nvSpPr>
        <p:spPr>
          <a:xfrm>
            <a:off x="6406485" y="1317293"/>
            <a:ext cx="5114969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clusterManager.setOnClusterClickListener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&gt;() {@Overridepublic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boolean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onClusterClick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(Cluster&lt;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cluster)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().latitude,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().longitude);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15);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mMap.moveCamera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 false;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타이틀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*마커 타이틀을 클릭하면*마커의 공원 정보를 보여준다*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mMap.setOnInfoWindowClickListener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GoogleMap.OnInfoWindowClickListener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{@Overridepublic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onInfoWindowClick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(Marker marker)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null;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 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!= null)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());}}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marker title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검색하여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number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반환받아옴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final 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Integer.parseInt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builder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(context);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공원정보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builder.setMessage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주소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크기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+"㎡");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builder.create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alertDialog.show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();}});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클릭 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 Dialog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나오도록 설정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1399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52154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996962" y="1062562"/>
            <a:ext cx="521386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*Park.java*</a:t>
            </a:r>
          </a:p>
          <a:p>
            <a:endParaRPr lang="en-US" altLang="ko-KR" sz="1100" dirty="0"/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/*** Park getter setter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선언*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class Park implements Serializable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number;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관리번호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공원명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소재지지번주소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면적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number;}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number)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number;}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34/41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8282B-85A8-FC6E-E7CB-E5849B7DC66C}"/>
              </a:ext>
            </a:extLst>
          </p:cNvPr>
          <p:cNvSpPr txBox="1"/>
          <p:nvPr/>
        </p:nvSpPr>
        <p:spPr>
          <a:xfrm>
            <a:off x="7162800" y="1608866"/>
            <a:ext cx="42228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name)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this.pname.equals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(name))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{return number;}else return null;}}</a:t>
            </a:r>
            <a:endParaRPr lang="ko-KR" altLang="en-US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813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1594" y="1035802"/>
            <a:ext cx="448490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*Parsing.java*</a:t>
            </a:r>
            <a:endParaRPr lang="en-US" altLang="ko-KR" dirty="0"/>
          </a:p>
          <a:p>
            <a:r>
              <a:rPr lang="en-US" altLang="ko-KR" sz="800" dirty="0"/>
              <a:t>public class Parsing extends </a:t>
            </a:r>
            <a:r>
              <a:rPr lang="en-US" altLang="ko-KR" sz="800" dirty="0" err="1"/>
              <a:t>AppCompatActivity</a:t>
            </a:r>
            <a:r>
              <a:rPr lang="en-US" altLang="ko-KR" sz="800" dirty="0"/>
              <a:t> {final String TAG = “Parsing”;</a:t>
            </a:r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protected void 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(Bundle 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 {</a:t>
            </a:r>
          </a:p>
          <a:p>
            <a:r>
              <a:rPr lang="en-US" altLang="ko-KR" sz="800" dirty="0" err="1"/>
              <a:t>super.onCreate</a:t>
            </a:r>
            <a:r>
              <a:rPr lang="en-US" altLang="ko-KR" sz="800" dirty="0"/>
              <a:t>(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setContentView</a:t>
            </a:r>
            <a:r>
              <a:rPr lang="en-US" altLang="ko-KR" sz="800" dirty="0"/>
              <a:t>(</a:t>
            </a:r>
            <a:r>
              <a:rPr lang="en-US" altLang="ko-KR" sz="800" dirty="0" err="1"/>
              <a:t>R.layout.parsing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");</a:t>
            </a:r>
          </a:p>
          <a:p>
            <a:r>
              <a:rPr lang="en-US" altLang="ko-KR" sz="800" dirty="0"/>
              <a:t>new Thread(new Runnable()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함수</a:t>
            </a:r>
            <a:endParaRPr lang="en-US" altLang="ko-KR" sz="800" dirty="0"/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public void run() {</a:t>
            </a:r>
          </a:p>
          <a:p>
            <a:r>
              <a:rPr lang="en-US" altLang="ko-KR" sz="800" dirty="0" err="1"/>
              <a:t>ArrayList</a:t>
            </a:r>
            <a:r>
              <a:rPr lang="en-US" altLang="ko-KR" sz="800" dirty="0"/>
              <a:t>&lt;Park&gt; parks =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(); 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파싱 시작</a:t>
            </a:r>
            <a:r>
              <a:rPr lang="en-US" altLang="ko-KR" sz="800" dirty="0"/>
              <a:t>I</a:t>
            </a:r>
          </a:p>
          <a:p>
            <a:r>
              <a:rPr lang="en-US" altLang="ko-KR" sz="800" dirty="0" err="1"/>
              <a:t>ntent</a:t>
            </a:r>
            <a:r>
              <a:rPr lang="en-US" altLang="ko-KR" sz="800" dirty="0"/>
              <a:t> intent = new Intent(</a:t>
            </a:r>
            <a:r>
              <a:rPr lang="en-US" altLang="ko-KR" sz="800" dirty="0" err="1"/>
              <a:t>Parsing.this</a:t>
            </a:r>
            <a:r>
              <a:rPr lang="en-US" altLang="ko-KR" sz="800" dirty="0"/>
              <a:t>, </a:t>
            </a:r>
            <a:r>
              <a:rPr lang="en-US" altLang="ko-KR" sz="800" dirty="0" err="1"/>
              <a:t>MapsActivity.class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지도화면 띄우기</a:t>
            </a:r>
            <a:endParaRPr lang="en-US" altLang="ko-KR" sz="800" dirty="0"/>
          </a:p>
          <a:p>
            <a:r>
              <a:rPr lang="en-US" altLang="ko-KR" sz="800" dirty="0" err="1"/>
              <a:t>intent.putExtra</a:t>
            </a:r>
            <a:r>
              <a:rPr lang="en-US" altLang="ko-KR" sz="800" dirty="0"/>
              <a:t>("park", parks); </a:t>
            </a:r>
          </a:p>
          <a:p>
            <a:r>
              <a:rPr lang="en-US" altLang="ko-KR" sz="800" dirty="0"/>
              <a:t>// parks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넘기기</a:t>
            </a:r>
            <a:endParaRPr lang="en-US" altLang="ko-KR" sz="800" dirty="0"/>
          </a:p>
          <a:p>
            <a:r>
              <a:rPr lang="en-US" altLang="ko-KR" sz="800" dirty="0" err="1"/>
              <a:t>startActivity</a:t>
            </a:r>
            <a:r>
              <a:rPr lang="en-US" altLang="ko-KR" sz="800" dirty="0"/>
              <a:t>(intent);}}).start();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시작 </a:t>
            </a:r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/>
              <a:t>/***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</a:t>
            </a:r>
            <a:r>
              <a:rPr lang="ko-KR" altLang="en-US" sz="800" dirty="0"/>
              <a:t>는 </a:t>
            </a:r>
            <a:r>
              <a:rPr lang="en-US" altLang="ko-KR" sz="800" dirty="0"/>
              <a:t>raw</a:t>
            </a:r>
            <a:r>
              <a:rPr lang="ko-KR" altLang="en-US" sz="800" dirty="0"/>
              <a:t>폴더에 있는 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를 </a:t>
            </a:r>
            <a:r>
              <a:rPr lang="ko-KR" altLang="en-US" sz="800" dirty="0" err="1"/>
              <a:t>파싱하는</a:t>
            </a:r>
            <a:r>
              <a:rPr lang="ko-KR" altLang="en-US" sz="800" dirty="0"/>
              <a:t> 함수*</a:t>
            </a:r>
            <a:r>
              <a:rPr lang="en-US" altLang="ko-KR" sz="800" dirty="0"/>
              <a:t>/</a:t>
            </a:r>
          </a:p>
          <a:p>
            <a:r>
              <a:rPr lang="en-US" altLang="ko-KR" sz="800" dirty="0"/>
              <a:t>private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 {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parksList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&lt;Park&gt;(); //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선언</a:t>
            </a:r>
            <a:endParaRPr lang="en-US" altLang="ko-KR" sz="800" dirty="0"/>
          </a:p>
          <a:p>
            <a:r>
              <a:rPr lang="en-US" altLang="ko-KR" sz="800" dirty="0" err="1"/>
              <a:t>InputStream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 = </a:t>
            </a:r>
            <a:r>
              <a:rPr lang="en-US" altLang="ko-KR" sz="800" dirty="0" err="1"/>
              <a:t>getResources</a:t>
            </a:r>
            <a:r>
              <a:rPr lang="en-US" altLang="ko-KR" sz="800" dirty="0"/>
              <a:t>().</a:t>
            </a:r>
            <a:r>
              <a:rPr lang="en-US" altLang="ko-KR" sz="800" dirty="0" err="1"/>
              <a:t>openRawResource</a:t>
            </a:r>
            <a:r>
              <a:rPr lang="en-US" altLang="ko-KR" sz="800" dirty="0"/>
              <a:t>(</a:t>
            </a:r>
            <a:r>
              <a:rPr lang="en-US" altLang="ko-KR" sz="800" dirty="0" err="1"/>
              <a:t>R.raw.park_gj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//raw</a:t>
            </a:r>
            <a:r>
              <a:rPr lang="ko-KR" altLang="en-US" sz="800" dirty="0"/>
              <a:t>폴더에 있는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읽음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InputStreamReader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BufferedReader</a:t>
            </a:r>
            <a:r>
              <a:rPr lang="en-US" altLang="ko-KR" sz="800" dirty="0"/>
              <a:t> reader = new </a:t>
            </a:r>
            <a:r>
              <a:rPr lang="en-US" altLang="ko-KR" sz="800" dirty="0" err="1"/>
              <a:t>BufferedReader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XmlPullParserFactory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null;XmlPullParser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XmlPullParserFactory.newInstance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xmlPullParserFactory.newPullParser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xmlPullParser.setInput</a:t>
            </a:r>
            <a:r>
              <a:rPr lang="en-US" altLang="ko-KR" sz="800" dirty="0"/>
              <a:t>(reader);</a:t>
            </a:r>
          </a:p>
          <a:p>
            <a:endParaRPr lang="en-US" altLang="ko-KR" sz="800" dirty="0"/>
          </a:p>
          <a:p>
            <a:r>
              <a:rPr lang="en-US" altLang="ko-KR" sz="800" dirty="0"/>
              <a:t>Park </a:t>
            </a:r>
            <a:r>
              <a:rPr lang="en-US" altLang="ko-KR" sz="800" dirty="0" err="1"/>
              <a:t>park</a:t>
            </a:r>
            <a:r>
              <a:rPr lang="en-US" altLang="ko-KR" sz="800" dirty="0"/>
              <a:t> = null; //Park</a:t>
            </a:r>
            <a:r>
              <a:rPr lang="ko-KR" altLang="en-US" sz="800" dirty="0"/>
              <a:t>클래스를 상속받은</a:t>
            </a:r>
            <a:r>
              <a:rPr lang="en-US" altLang="ko-KR" sz="800" dirty="0"/>
              <a:t>park </a:t>
            </a:r>
            <a:r>
              <a:rPr lang="ko-KR" altLang="en-US" sz="800" dirty="0"/>
              <a:t>선언 및 초기화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int 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xmlPullParser.getEventType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while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!= </a:t>
            </a:r>
            <a:r>
              <a:rPr lang="en-US" altLang="ko-KR" sz="800" dirty="0" err="1"/>
              <a:t>XmlPullParser.END_DOCUMENT</a:t>
            </a:r>
            <a:r>
              <a:rPr lang="en-US" altLang="ko-KR" sz="800" dirty="0"/>
              <a:t>){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문서가 </a:t>
            </a:r>
            <a:r>
              <a:rPr lang="ko-KR" altLang="en-US" sz="800" dirty="0" err="1"/>
              <a:t>끝날때</a:t>
            </a:r>
            <a:r>
              <a:rPr lang="ko-KR" altLang="en-US" sz="800" dirty="0"/>
              <a:t> 까지 실행 파싱 시작</a:t>
            </a:r>
          </a:p>
          <a:p>
            <a:r>
              <a:rPr lang="en-US" altLang="ko-KR" sz="800" dirty="0"/>
              <a:t>switch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){case </a:t>
            </a:r>
            <a:r>
              <a:rPr lang="en-US" altLang="ko-KR" sz="800" dirty="0" err="1"/>
              <a:t>XmlPullParser.START_DOCUMENT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"xml START");</a:t>
            </a:r>
          </a:p>
          <a:p>
            <a:r>
              <a:rPr lang="en-US" altLang="ko-KR" sz="800" dirty="0"/>
              <a:t>break;</a:t>
            </a:r>
          </a:p>
          <a:p>
            <a:r>
              <a:rPr lang="en-US" altLang="ko-KR" sz="800" dirty="0"/>
              <a:t>case </a:t>
            </a:r>
            <a:r>
              <a:rPr lang="en-US" altLang="ko-KR" sz="800" dirty="0" err="1"/>
              <a:t>XmlPullParser.START_TAG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/>
              <a:t>String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"Start TAG :" +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35/41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A763A-1F62-4EB3-80E8-30FFB718E2D0}"/>
              </a:ext>
            </a:extLst>
          </p:cNvPr>
          <p:cNvSpPr txBox="1"/>
          <p:nvPr/>
        </p:nvSpPr>
        <p:spPr>
          <a:xfrm>
            <a:off x="5902256" y="1132948"/>
            <a:ext cx="3354032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("record")) {</a:t>
            </a:r>
          </a:p>
          <a:p>
            <a:r>
              <a:rPr lang="en-US" altLang="ko-KR" sz="800" dirty="0"/>
              <a:t> //</a:t>
            </a:r>
            <a:r>
              <a:rPr lang="ko-KR" altLang="en-US" sz="800" dirty="0"/>
              <a:t>시작 태그가</a:t>
            </a:r>
            <a:r>
              <a:rPr lang="en-US" altLang="ko-KR" sz="800" dirty="0"/>
              <a:t>record</a:t>
            </a:r>
            <a:r>
              <a:rPr lang="ko-KR" altLang="en-US" sz="800" dirty="0"/>
              <a:t>면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park = new Park();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추가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")) {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태그 이름이 관리번호면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관리번호 저장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park.setNumber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</a:t>
            </a:r>
            <a:r>
              <a:rPr lang="en-US" altLang="ko-KR" sz="800" dirty="0" err="1"/>
              <a:t>park.getNumber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 err="1"/>
              <a:t>공원명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공원명이면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</a:t>
            </a:r>
            <a:r>
              <a:rPr lang="ko-KR" altLang="en-US" sz="800" dirty="0" err="1"/>
              <a:t>공원명</a:t>
            </a:r>
            <a:r>
              <a:rPr lang="ko-KR" altLang="en-US" sz="800" dirty="0"/>
              <a:t> 저장</a:t>
            </a:r>
            <a:endParaRPr lang="en-US" altLang="ko-KR" sz="800" dirty="0"/>
          </a:p>
          <a:p>
            <a:r>
              <a:rPr lang="en-US" altLang="ko-KR" sz="1100" b="1" dirty="0"/>
              <a:t>…</a:t>
            </a:r>
          </a:p>
          <a:p>
            <a:r>
              <a:rPr lang="en-US" altLang="ko-KR" sz="1100" b="1" dirty="0"/>
              <a:t>…</a:t>
            </a:r>
          </a:p>
          <a:p>
            <a:r>
              <a:rPr lang="en-US" altLang="ko-KR" sz="1100" b="1" dirty="0"/>
              <a:t>…</a:t>
            </a:r>
          </a:p>
          <a:p>
            <a:r>
              <a:rPr lang="en-US" altLang="ko-KR" sz="800" dirty="0" err="1"/>
              <a:t>break;case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XmlPullParser.END_TAG:String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</a:t>
            </a:r>
            <a:r>
              <a:rPr lang="en-US" altLang="ko-KR" sz="800" dirty="0" err="1"/>
              <a:t>TAG,"End</a:t>
            </a:r>
            <a:r>
              <a:rPr lang="en-US" altLang="ko-KR" sz="800" dirty="0"/>
              <a:t> TAG : "+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if (</a:t>
            </a:r>
            <a:r>
              <a:rPr lang="en-US" altLang="ko-KR" sz="800" dirty="0" err="1"/>
              <a:t>endTag.equals</a:t>
            </a:r>
            <a:r>
              <a:rPr lang="en-US" altLang="ko-KR" sz="800" dirty="0"/>
              <a:t>("record")) { </a:t>
            </a:r>
          </a:p>
          <a:p>
            <a:r>
              <a:rPr lang="en-US" altLang="ko-KR" sz="800" dirty="0"/>
              <a:t>// End </a:t>
            </a:r>
            <a:r>
              <a:rPr lang="ko-KR" altLang="en-US" sz="800" dirty="0"/>
              <a:t>태그로</a:t>
            </a:r>
            <a:r>
              <a:rPr lang="en-US" altLang="ko-KR" sz="800" dirty="0"/>
              <a:t>record</a:t>
            </a:r>
            <a:r>
              <a:rPr lang="ko-KR" altLang="en-US" sz="800" dirty="0"/>
              <a:t>가 나오면</a:t>
            </a:r>
            <a:r>
              <a:rPr lang="en-US" altLang="ko-KR" sz="800" dirty="0" err="1"/>
              <a:t>parkList</a:t>
            </a:r>
            <a:r>
              <a:rPr lang="ko-KR" altLang="en-US" sz="800" dirty="0"/>
              <a:t>에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r>
              <a:rPr lang="en-US" altLang="ko-KR" sz="800" dirty="0" err="1"/>
              <a:t>parksList.add</a:t>
            </a:r>
            <a:r>
              <a:rPr lang="en-US" altLang="ko-KR" sz="800" dirty="0"/>
              <a:t>(park);}break;}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xmlPullParser.next</a:t>
            </a:r>
            <a:r>
              <a:rPr lang="en-US" altLang="ko-KR" sz="800" dirty="0"/>
              <a:t>();}</a:t>
            </a:r>
          </a:p>
          <a:p>
            <a:r>
              <a:rPr lang="en-US" altLang="ko-KR" sz="800" dirty="0"/>
              <a:t>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();}}} catch (</a:t>
            </a:r>
            <a:r>
              <a:rPr lang="en-US" altLang="ko-KR" sz="800" dirty="0" err="1"/>
              <a:t>XmlPullParserException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</a:t>
            </a:r>
          </a:p>
          <a:p>
            <a:r>
              <a:rPr lang="en-US" altLang="ko-KR" sz="800" dirty="0"/>
              <a:t>finally{try{</a:t>
            </a:r>
          </a:p>
          <a:p>
            <a:r>
              <a:rPr lang="en-US" altLang="ko-KR" sz="800" dirty="0"/>
              <a:t>// </a:t>
            </a:r>
            <a:r>
              <a:rPr lang="ko-KR" altLang="en-US" sz="800" dirty="0"/>
              <a:t>더이상 </a:t>
            </a:r>
            <a:r>
              <a:rPr lang="ko-KR" altLang="en-US" sz="800" dirty="0" err="1"/>
              <a:t>읽을것이</a:t>
            </a:r>
            <a:r>
              <a:rPr lang="ko-KR" altLang="en-US" sz="800" dirty="0"/>
              <a:t> 없으면 종료</a:t>
            </a:r>
            <a:endParaRPr lang="en-US" altLang="ko-KR" sz="800" dirty="0"/>
          </a:p>
          <a:p>
            <a:r>
              <a:rPr lang="en-US" altLang="ko-KR" sz="800" dirty="0"/>
              <a:t>if(reader !=null) </a:t>
            </a:r>
            <a:r>
              <a:rPr lang="en-US" altLang="ko-KR" sz="800" dirty="0" err="1"/>
              <a:t>reader.close</a:t>
            </a:r>
            <a:r>
              <a:rPr lang="en-US" altLang="ko-KR" sz="800" dirty="0"/>
              <a:t>();if(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!=null) </a:t>
            </a:r>
            <a:r>
              <a:rPr lang="en-US" altLang="ko-KR" sz="800" dirty="0" err="1"/>
              <a:t>inputStreamReader.close</a:t>
            </a:r>
            <a:r>
              <a:rPr lang="en-US" altLang="ko-KR" sz="800" dirty="0"/>
              <a:t>();</a:t>
            </a:r>
            <a:endParaRPr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91CFA1-8D2E-828E-ACA5-97333BA1E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13" y="1484313"/>
            <a:ext cx="236423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C7670F-4F7B-32BC-D363-3B433A463E9F}"/>
              </a:ext>
            </a:extLst>
          </p:cNvPr>
          <p:cNvSpPr txBox="1"/>
          <p:nvPr/>
        </p:nvSpPr>
        <p:spPr>
          <a:xfrm>
            <a:off x="5664775" y="5508126"/>
            <a:ext cx="3307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공원위치에 표시된 마커를 누르면 </a:t>
            </a:r>
            <a:endParaRPr lang="en-US" altLang="ko-KR" sz="1600" dirty="0"/>
          </a:p>
          <a:p>
            <a:r>
              <a:rPr lang="ko-KR" altLang="en-US" sz="1600" dirty="0"/>
              <a:t>해당 공원의 정보를 볼 수 있음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50A428-7DF3-2D30-D2F5-ECE2D427F3A9}"/>
              </a:ext>
            </a:extLst>
          </p:cNvPr>
          <p:cNvSpPr txBox="1"/>
          <p:nvPr/>
        </p:nvSpPr>
        <p:spPr>
          <a:xfrm>
            <a:off x="10027107" y="5807521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공원 위치 화면</a:t>
            </a:r>
          </a:p>
        </p:txBody>
      </p:sp>
    </p:spTree>
    <p:extLst>
      <p:ext uri="{BB962C8B-B14F-4D97-AF65-F5344CB8AC3E}">
        <p14:creationId xmlns:p14="http://schemas.microsoft.com/office/powerpoint/2010/main" val="3379459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450102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도움말 화면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071176" y="1097592"/>
            <a:ext cx="520305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*HelpActivity.java*</a:t>
            </a:r>
            <a:endParaRPr lang="en-US" altLang="ko-KR" dirty="0"/>
          </a:p>
          <a:p>
            <a:r>
              <a:rPr lang="en-US" altLang="ko-KR" sz="900" dirty="0"/>
              <a:t>package </a:t>
            </a:r>
            <a:r>
              <a:rPr lang="en-US" altLang="ko-KR" sz="900" dirty="0" err="1"/>
              <a:t>com.example.nschat</a:t>
            </a:r>
            <a:r>
              <a:rPr lang="en-US" altLang="ko-KR" sz="900" dirty="0"/>
              <a:t>;</a:t>
            </a:r>
          </a:p>
          <a:p>
            <a:endParaRPr lang="en-US" altLang="ko-KR" sz="900" dirty="0"/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android.content.Intent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android.os.Bundle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android.view.View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android.widget.ImageButton</a:t>
            </a:r>
            <a:r>
              <a:rPr lang="en-US" altLang="ko-KR" sz="900" dirty="0"/>
              <a:t>;</a:t>
            </a:r>
          </a:p>
          <a:p>
            <a:endParaRPr lang="en-US" altLang="ko-KR" sz="900" dirty="0"/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androidx.appcompat.app.AppCompatActivity</a:t>
            </a:r>
            <a:r>
              <a:rPr lang="en-US" altLang="ko-KR" sz="900" dirty="0"/>
              <a:t>;</a:t>
            </a:r>
          </a:p>
          <a:p>
            <a:endParaRPr lang="en-US" altLang="ko-KR" sz="900" dirty="0"/>
          </a:p>
          <a:p>
            <a:r>
              <a:rPr lang="en-US" altLang="ko-KR" sz="900" dirty="0"/>
              <a:t>public class </a:t>
            </a:r>
            <a:r>
              <a:rPr lang="en-US" altLang="ko-KR" sz="900" dirty="0" err="1"/>
              <a:t>HelpActivity</a:t>
            </a:r>
            <a:r>
              <a:rPr lang="en-US" altLang="ko-KR" sz="900" dirty="0"/>
              <a:t> extends </a:t>
            </a:r>
            <a:r>
              <a:rPr lang="en-US" altLang="ko-KR" sz="900" dirty="0" err="1"/>
              <a:t>AppCompatActivity</a:t>
            </a:r>
            <a:r>
              <a:rPr lang="en-US" altLang="ko-KR" sz="900" dirty="0"/>
              <a:t> {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ImageButton</a:t>
            </a:r>
            <a:r>
              <a:rPr lang="en-US" altLang="ko-KR" sz="900" dirty="0"/>
              <a:t> </a:t>
            </a:r>
            <a:r>
              <a:rPr lang="en-US" altLang="ko-KR" sz="900" dirty="0" err="1"/>
              <a:t>helpButton</a:t>
            </a:r>
            <a:r>
              <a:rPr lang="en-US" altLang="ko-KR" sz="900" dirty="0"/>
              <a:t>;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@Override</a:t>
            </a:r>
          </a:p>
          <a:p>
            <a:r>
              <a:rPr lang="en-US" altLang="ko-KR" sz="900" dirty="0"/>
              <a:t>    protected void </a:t>
            </a:r>
            <a:r>
              <a:rPr lang="en-US" altLang="ko-KR" sz="900" dirty="0" err="1"/>
              <a:t>onCreate</a:t>
            </a:r>
            <a:r>
              <a:rPr lang="en-US" altLang="ko-KR" sz="900" dirty="0"/>
              <a:t>(Bundle </a:t>
            </a:r>
            <a:r>
              <a:rPr lang="en-US" altLang="ko-KR" sz="900" dirty="0" err="1"/>
              <a:t>savedInstanceState</a:t>
            </a:r>
            <a:r>
              <a:rPr lang="en-US" altLang="ko-KR" sz="900" dirty="0"/>
              <a:t>) {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super.onCreate</a:t>
            </a:r>
            <a:r>
              <a:rPr lang="en-US" altLang="ko-KR" sz="900" dirty="0"/>
              <a:t>(</a:t>
            </a:r>
            <a:r>
              <a:rPr lang="en-US" altLang="ko-KR" sz="900" dirty="0" err="1"/>
              <a:t>savedInstanceState</a:t>
            </a:r>
            <a:r>
              <a:rPr lang="en-US" altLang="ko-KR" sz="900" dirty="0"/>
              <a:t>);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setContentView</a:t>
            </a:r>
            <a:r>
              <a:rPr lang="en-US" altLang="ko-KR" sz="900" dirty="0"/>
              <a:t>(</a:t>
            </a:r>
            <a:r>
              <a:rPr lang="en-US" altLang="ko-KR" sz="900" dirty="0" err="1"/>
              <a:t>R.layout.activity_help</a:t>
            </a:r>
            <a:r>
              <a:rPr lang="en-US" altLang="ko-KR" sz="900" dirty="0"/>
              <a:t>);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</a:t>
            </a:r>
            <a:r>
              <a:rPr lang="en-US" altLang="ko-KR" sz="900" dirty="0" err="1"/>
              <a:t>helpButton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findViewById</a:t>
            </a:r>
            <a:r>
              <a:rPr lang="en-US" altLang="ko-KR" sz="900" dirty="0"/>
              <a:t>(</a:t>
            </a:r>
            <a:r>
              <a:rPr lang="en-US" altLang="ko-KR" sz="900" dirty="0" err="1"/>
              <a:t>R.id.guideButton</a:t>
            </a:r>
            <a:r>
              <a:rPr lang="en-US" altLang="ko-KR" sz="900" dirty="0"/>
              <a:t>);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helpButton.setOnClickListener</a:t>
            </a:r>
            <a:r>
              <a:rPr lang="en-US" altLang="ko-KR" sz="900" dirty="0"/>
              <a:t>(new </a:t>
            </a:r>
            <a:r>
              <a:rPr lang="en-US" altLang="ko-KR" sz="900" dirty="0" err="1"/>
              <a:t>View.OnClickListener</a:t>
            </a:r>
            <a:r>
              <a:rPr lang="en-US" altLang="ko-KR" sz="900" dirty="0"/>
              <a:t>() {</a:t>
            </a:r>
          </a:p>
          <a:p>
            <a:r>
              <a:rPr lang="en-US" altLang="ko-KR" sz="900" dirty="0"/>
              <a:t>            @Override</a:t>
            </a:r>
          </a:p>
          <a:p>
            <a:r>
              <a:rPr lang="en-US" altLang="ko-KR" sz="900" dirty="0"/>
              <a:t>            public void </a:t>
            </a:r>
            <a:r>
              <a:rPr lang="en-US" altLang="ko-KR" sz="900" dirty="0" err="1"/>
              <a:t>onClick</a:t>
            </a:r>
            <a:r>
              <a:rPr lang="en-US" altLang="ko-KR" sz="900" dirty="0"/>
              <a:t>(View view) {</a:t>
            </a:r>
          </a:p>
          <a:p>
            <a:r>
              <a:rPr lang="en-US" altLang="ko-KR" sz="900" dirty="0"/>
              <a:t>                Intent </a:t>
            </a:r>
            <a:r>
              <a:rPr lang="en-US" altLang="ko-KR" sz="900" dirty="0" err="1"/>
              <a:t>intent</a:t>
            </a:r>
            <a:r>
              <a:rPr lang="en-US" altLang="ko-KR" sz="900" dirty="0"/>
              <a:t> = new Intent(</a:t>
            </a:r>
            <a:r>
              <a:rPr lang="en-US" altLang="ko-KR" sz="900" dirty="0" err="1"/>
              <a:t>getApplicationContext</a:t>
            </a:r>
            <a:r>
              <a:rPr lang="en-US" altLang="ko-KR" sz="900" dirty="0"/>
              <a:t>(), </a:t>
            </a:r>
            <a:r>
              <a:rPr lang="en-US" altLang="ko-KR" sz="900" dirty="0" err="1"/>
              <a:t>MainActivity.class</a:t>
            </a:r>
            <a:r>
              <a:rPr lang="en-US" altLang="ko-KR" sz="900" dirty="0"/>
              <a:t>);</a:t>
            </a:r>
          </a:p>
          <a:p>
            <a:r>
              <a:rPr lang="en-US" altLang="ko-KR" sz="900" dirty="0"/>
              <a:t>                </a:t>
            </a:r>
            <a:r>
              <a:rPr lang="en-US" altLang="ko-KR" sz="900" dirty="0" err="1"/>
              <a:t>startActivity</a:t>
            </a:r>
            <a:r>
              <a:rPr lang="en-US" altLang="ko-KR" sz="900" dirty="0"/>
              <a:t>(intent);</a:t>
            </a:r>
          </a:p>
          <a:p>
            <a:r>
              <a:rPr lang="en-US" altLang="ko-KR" sz="900" dirty="0"/>
              <a:t>            }</a:t>
            </a:r>
          </a:p>
          <a:p>
            <a:r>
              <a:rPr lang="en-US" altLang="ko-KR" sz="900" dirty="0"/>
              <a:t>        });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}</a:t>
            </a:r>
          </a:p>
          <a:p>
            <a:r>
              <a:rPr lang="en-US" altLang="ko-KR" sz="900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36/41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7670F-4F7B-32BC-D363-3B433A463E9F}"/>
              </a:ext>
            </a:extLst>
          </p:cNvPr>
          <p:cNvSpPr txBox="1"/>
          <p:nvPr/>
        </p:nvSpPr>
        <p:spPr>
          <a:xfrm>
            <a:off x="2071176" y="5653425"/>
            <a:ext cx="753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en-US" altLang="ko-KR" dirty="0"/>
              <a:t> </a:t>
            </a:r>
            <a:r>
              <a:rPr lang="ko-KR" altLang="en-US" dirty="0" err="1"/>
              <a:t>메인화면</a:t>
            </a:r>
            <a:r>
              <a:rPr lang="ko-KR" altLang="en-US" dirty="0"/>
              <a:t> 왼쪽 상단의 물음표 모양의 버튼을 누르면 </a:t>
            </a:r>
            <a:r>
              <a:rPr lang="ko-KR" altLang="en-US" dirty="0" err="1"/>
              <a:t>메인화면에</a:t>
            </a:r>
            <a:r>
              <a:rPr lang="ko-KR" altLang="en-US" dirty="0"/>
              <a:t> 존재하는 버튼들의 기능을 설명해주는 도움말 화면이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034DA7-3022-5C09-A944-AADD13297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013" y="1484313"/>
            <a:ext cx="2374366" cy="396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1E399A-05DD-B977-34A8-C170E9D57964}"/>
              </a:ext>
            </a:extLst>
          </p:cNvPr>
          <p:cNvSpPr txBox="1"/>
          <p:nvPr/>
        </p:nvSpPr>
        <p:spPr>
          <a:xfrm>
            <a:off x="9724398" y="5444313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메인화면</a:t>
            </a:r>
            <a:r>
              <a:rPr lang="ko-KR" altLang="en-US" sz="1600" b="1" dirty="0"/>
              <a:t> 도움말 화면</a:t>
            </a:r>
          </a:p>
        </p:txBody>
      </p:sp>
    </p:spTree>
    <p:extLst>
      <p:ext uri="{BB962C8B-B14F-4D97-AF65-F5344CB8AC3E}">
        <p14:creationId xmlns:p14="http://schemas.microsoft.com/office/powerpoint/2010/main" val="1437601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향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획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향후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628796" y="2136489"/>
            <a:ext cx="8504259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 err="1"/>
              <a:t>챗봇을</a:t>
            </a:r>
            <a:r>
              <a:rPr lang="ko-KR" altLang="en-US" sz="2400" b="1" dirty="0"/>
              <a:t> 학습시킬 더 많은 금연관련 학술자료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정보들 조사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추가적인 의사소통 데이터 삽입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의 주기적인 의사소통 테스트를 통한 보완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 </a:t>
            </a:r>
            <a:r>
              <a:rPr lang="ko-KR" altLang="en-US" sz="2400" b="1" dirty="0" err="1"/>
              <a:t>금연어플인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NSchat</a:t>
            </a:r>
            <a:r>
              <a:rPr lang="ko-KR" altLang="en-US" sz="2400" b="1" dirty="0"/>
              <a:t>에 필요할 만한 화면과 기능 추가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ko-KR" altLang="en-US" sz="2400" b="1" dirty="0"/>
              <a:t>금연 외에 금주나 다이어트를 목표로 할 수 있도록 구현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6. </a:t>
            </a:r>
            <a:r>
              <a:rPr lang="ko-KR" altLang="en-US" sz="2400" b="1" dirty="0"/>
              <a:t>디자인 개선</a:t>
            </a:r>
            <a:endParaRPr lang="en-US" altLang="ko-K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244E2-291F-4588-8B11-8C2E6CADF61D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880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901433"/>
            <a:ext cx="95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관련 취업정보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900589" y="4688450"/>
            <a:ext cx="3061713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https://www.wanted.co.kr/wd/94434?utm_campaign=google_jobs_apply&amp;utm_source=google_jobs_apply&amp;utm_medium=organic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2569211" y="4798697"/>
            <a:ext cx="3946038" cy="4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https://www.wanted.co.kr/wd/100077?utm_campaign=google_jobs_apply&amp;utm_source=google_jobs_apply&amp;utm_medium=organic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E1807F91-0FA1-48E8-A98E-716F681B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710"/>
          <a:stretch>
            <a:fillRect/>
          </a:stretch>
        </p:blipFill>
        <p:spPr>
          <a:xfrm>
            <a:off x="2569210" y="2169550"/>
            <a:ext cx="3946039" cy="2425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E76D672-490B-4AF6-B6DC-02546D2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9" y="2177807"/>
            <a:ext cx="3483068" cy="2425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B4F5EF-D46E-4CD6-8A56-E705ABA57CA2}"/>
              </a:ext>
            </a:extLst>
          </p:cNvPr>
          <p:cNvSpPr txBox="1"/>
          <p:nvPr/>
        </p:nvSpPr>
        <p:spPr>
          <a:xfrm>
            <a:off x="3570984" y="1619912"/>
            <a:ext cx="144200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17CF0-010D-434B-B95A-02499B73022A}"/>
              </a:ext>
            </a:extLst>
          </p:cNvPr>
          <p:cNvSpPr txBox="1"/>
          <p:nvPr/>
        </p:nvSpPr>
        <p:spPr>
          <a:xfrm>
            <a:off x="9046269" y="1617438"/>
            <a:ext cx="907627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야놀자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5E1648-37F4-414E-8895-96A00BF2771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909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1039"/>
              </p:ext>
            </p:extLst>
          </p:nvPr>
        </p:nvGraphicFramePr>
        <p:xfrm>
          <a:off x="2674237" y="1993588"/>
          <a:ext cx="8046719" cy="3233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86007-B2E8-4369-B271-EE3474CABD5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39/41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 상황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BAD159-1398-4BB9-AEC5-F374DC9DC8D7}"/>
              </a:ext>
            </a:extLst>
          </p:cNvPr>
          <p:cNvSpPr/>
          <p:nvPr/>
        </p:nvSpPr>
        <p:spPr>
          <a:xfrm>
            <a:off x="2256817" y="3686415"/>
            <a:ext cx="9610928" cy="369332"/>
          </a:xfrm>
          <a:prstGeom prst="rightArrow">
            <a:avLst>
              <a:gd name="adj1" fmla="val 39465"/>
              <a:gd name="adj2" fmla="val 50000"/>
            </a:avLst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5B3AAF3-1D7B-44CB-877F-145607897384}"/>
              </a:ext>
            </a:extLst>
          </p:cNvPr>
          <p:cNvSpPr/>
          <p:nvPr/>
        </p:nvSpPr>
        <p:spPr>
          <a:xfrm>
            <a:off x="2350096" y="3638760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AA0E1F7-DDC2-440B-BA27-BFF86E2B4D49}"/>
              </a:ext>
            </a:extLst>
          </p:cNvPr>
          <p:cNvSpPr/>
          <p:nvPr/>
        </p:nvSpPr>
        <p:spPr>
          <a:xfrm>
            <a:off x="3123639" y="3621266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F5DAB032-DAA8-46AD-BBA5-30FF3EB2E6A5}"/>
              </a:ext>
            </a:extLst>
          </p:cNvPr>
          <p:cNvSpPr/>
          <p:nvPr/>
        </p:nvSpPr>
        <p:spPr>
          <a:xfrm>
            <a:off x="3989571" y="3624522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AB970DB-616F-482F-A3DD-07206F3B626A}"/>
              </a:ext>
            </a:extLst>
          </p:cNvPr>
          <p:cNvSpPr/>
          <p:nvPr/>
        </p:nvSpPr>
        <p:spPr>
          <a:xfrm>
            <a:off x="5225897" y="3599916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8718AAA-4AE8-45EF-8EB7-E2C037365C8C}"/>
              </a:ext>
            </a:extLst>
          </p:cNvPr>
          <p:cNvSpPr/>
          <p:nvPr/>
        </p:nvSpPr>
        <p:spPr>
          <a:xfrm>
            <a:off x="6325120" y="358437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39E397-983B-453E-B79C-97135D2E0278}"/>
              </a:ext>
            </a:extLst>
          </p:cNvPr>
          <p:cNvSpPr/>
          <p:nvPr/>
        </p:nvSpPr>
        <p:spPr>
          <a:xfrm>
            <a:off x="7328387" y="3589772"/>
            <a:ext cx="561765" cy="544259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CB639-F1F3-4889-A909-6D33B44F9BE1}"/>
              </a:ext>
            </a:extLst>
          </p:cNvPr>
          <p:cNvSpPr txBox="1"/>
          <p:nvPr/>
        </p:nvSpPr>
        <p:spPr>
          <a:xfrm>
            <a:off x="1708727" y="4174336"/>
            <a:ext cx="1653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금연 및 흡연 정보 수집</a:t>
            </a:r>
            <a:endParaRPr lang="en-US" altLang="ko-KR" sz="1100" dirty="0"/>
          </a:p>
          <a:p>
            <a:pPr algn="ctr"/>
            <a:r>
              <a:rPr lang="ko-KR" altLang="en-US" sz="1100" dirty="0"/>
              <a:t>아이디어 구체화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94E9C-F134-4E01-B4C0-F52DB5CFFE9F}"/>
              </a:ext>
            </a:extLst>
          </p:cNvPr>
          <p:cNvSpPr txBox="1"/>
          <p:nvPr/>
        </p:nvSpPr>
        <p:spPr>
          <a:xfrm>
            <a:off x="2576964" y="3162014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금연 및 흡연 정보 수집</a:t>
            </a:r>
            <a:endParaRPr lang="en-US" altLang="ko-KR" sz="1200" dirty="0"/>
          </a:p>
          <a:p>
            <a:r>
              <a:rPr lang="en-US" altLang="ko-KR" sz="1200" dirty="0" err="1"/>
              <a:t>Dialogflow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챗봇</a:t>
            </a:r>
            <a:r>
              <a:rPr lang="ko-KR" altLang="en-US" sz="1200" dirty="0"/>
              <a:t> 학습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B01F29-A37E-46D7-8EBF-D1CB68B4B1AB}"/>
              </a:ext>
            </a:extLst>
          </p:cNvPr>
          <p:cNvSpPr txBox="1"/>
          <p:nvPr/>
        </p:nvSpPr>
        <p:spPr>
          <a:xfrm>
            <a:off x="3358382" y="4238939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챗봇</a:t>
            </a:r>
            <a:r>
              <a:rPr lang="ko-KR" altLang="en-US" sz="1200" dirty="0"/>
              <a:t> 학습 및 개발 시작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B570F4-AE04-47CB-AD31-68832720FAB7}"/>
              </a:ext>
            </a:extLst>
          </p:cNvPr>
          <p:cNvSpPr txBox="1"/>
          <p:nvPr/>
        </p:nvSpPr>
        <p:spPr>
          <a:xfrm>
            <a:off x="4619042" y="314436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공원위치 확인 기능 추가</a:t>
            </a:r>
            <a:endParaRPr lang="en-US" altLang="ko-KR" sz="1200" dirty="0"/>
          </a:p>
          <a:p>
            <a:pPr algn="ctr"/>
            <a:r>
              <a:rPr lang="ko-KR" altLang="en-US" sz="1200" dirty="0"/>
              <a:t>공원 빅데이터 수집</a:t>
            </a:r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A02C3-5245-4EB7-B891-D3D164DBC0A4}"/>
              </a:ext>
            </a:extLst>
          </p:cNvPr>
          <p:cNvSpPr txBox="1"/>
          <p:nvPr/>
        </p:nvSpPr>
        <p:spPr>
          <a:xfrm>
            <a:off x="5707184" y="4174808"/>
            <a:ext cx="171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앱 </a:t>
            </a:r>
            <a:r>
              <a:rPr lang="ko-KR" altLang="en-US" sz="1400" dirty="0" err="1"/>
              <a:t>채팅창</a:t>
            </a:r>
            <a:r>
              <a:rPr lang="ko-KR" altLang="en-US" sz="1400" dirty="0"/>
              <a:t> 구현 및 </a:t>
            </a:r>
            <a:r>
              <a:rPr lang="en-US" altLang="ko-KR" sz="1400" dirty="0" err="1"/>
              <a:t>Dialogflow</a:t>
            </a:r>
            <a:r>
              <a:rPr lang="en-US" altLang="ko-KR" sz="1400" dirty="0"/>
              <a:t> </a:t>
            </a:r>
            <a:r>
              <a:rPr lang="ko-KR" altLang="en-US" sz="1400" dirty="0"/>
              <a:t>연동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05D72-DEF0-4518-AE9F-52B87F2CFCD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4/41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6A804C-D8AB-9144-4884-ADC5A4EAE06A}"/>
              </a:ext>
            </a:extLst>
          </p:cNvPr>
          <p:cNvSpPr txBox="1"/>
          <p:nvPr/>
        </p:nvSpPr>
        <p:spPr>
          <a:xfrm>
            <a:off x="6942300" y="3221881"/>
            <a:ext cx="131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지도 공원위치</a:t>
            </a: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074CFB9-D1AC-97A8-0E7C-CF11C1C1DAC9}"/>
              </a:ext>
            </a:extLst>
          </p:cNvPr>
          <p:cNvSpPr/>
          <p:nvPr/>
        </p:nvSpPr>
        <p:spPr>
          <a:xfrm>
            <a:off x="8225915" y="3584375"/>
            <a:ext cx="586454" cy="549017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E7437F-55CA-54E2-7EFA-A8ED99528671}"/>
              </a:ext>
            </a:extLst>
          </p:cNvPr>
          <p:cNvSpPr txBox="1"/>
          <p:nvPr/>
        </p:nvSpPr>
        <p:spPr>
          <a:xfrm>
            <a:off x="8067936" y="4223551"/>
            <a:ext cx="902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메인화면</a:t>
            </a:r>
            <a:endParaRPr lang="ko-KR" altLang="en-US" sz="1400" dirty="0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94D111A2-D7FF-954D-8BFD-8871A56CC289}"/>
              </a:ext>
            </a:extLst>
          </p:cNvPr>
          <p:cNvSpPr/>
          <p:nvPr/>
        </p:nvSpPr>
        <p:spPr>
          <a:xfrm>
            <a:off x="9249886" y="3584375"/>
            <a:ext cx="586454" cy="565940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D525EA-B9EF-238E-7F74-C306C3529AC5}"/>
              </a:ext>
            </a:extLst>
          </p:cNvPr>
          <p:cNvSpPr txBox="1"/>
          <p:nvPr/>
        </p:nvSpPr>
        <p:spPr>
          <a:xfrm>
            <a:off x="8750573" y="3007873"/>
            <a:ext cx="15811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메인화면</a:t>
            </a:r>
            <a:r>
              <a:rPr lang="ko-KR" altLang="en-US" sz="1100" dirty="0"/>
              <a:t> 개선</a:t>
            </a:r>
            <a:endParaRPr lang="en-US" altLang="ko-KR" sz="1100" dirty="0"/>
          </a:p>
          <a:p>
            <a:pPr algn="ctr"/>
            <a:r>
              <a:rPr lang="ko-KR" altLang="en-US" sz="1100" dirty="0"/>
              <a:t>채팅화면 음성인식과 하이퍼링크 기능추가</a:t>
            </a:r>
            <a:endParaRPr lang="en-US" altLang="ko-KR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4C219-8F19-1984-CDC9-B0321C1B731C}"/>
              </a:ext>
            </a:extLst>
          </p:cNvPr>
          <p:cNvSpPr txBox="1"/>
          <p:nvPr/>
        </p:nvSpPr>
        <p:spPr>
          <a:xfrm>
            <a:off x="8317776" y="3681060"/>
            <a:ext cx="4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04A9C-1213-EB0C-9CAE-3E05FDCDA230}"/>
              </a:ext>
            </a:extLst>
          </p:cNvPr>
          <p:cNvSpPr txBox="1"/>
          <p:nvPr/>
        </p:nvSpPr>
        <p:spPr>
          <a:xfrm>
            <a:off x="9322995" y="3670013"/>
            <a:ext cx="49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AE91A70-1522-A577-32A3-A60120B1904B}"/>
              </a:ext>
            </a:extLst>
          </p:cNvPr>
          <p:cNvSpPr/>
          <p:nvPr/>
        </p:nvSpPr>
        <p:spPr>
          <a:xfrm>
            <a:off x="10078116" y="3570016"/>
            <a:ext cx="586454" cy="565940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490E22-11CD-2324-661E-015E62A0E0B3}"/>
              </a:ext>
            </a:extLst>
          </p:cNvPr>
          <p:cNvSpPr txBox="1"/>
          <p:nvPr/>
        </p:nvSpPr>
        <p:spPr>
          <a:xfrm>
            <a:off x="9670054" y="4133392"/>
            <a:ext cx="142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금연목표 추가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설정화면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1B599-1ED2-0117-6A9D-6628DE5ABCD6}"/>
              </a:ext>
            </a:extLst>
          </p:cNvPr>
          <p:cNvSpPr txBox="1"/>
          <p:nvPr/>
        </p:nvSpPr>
        <p:spPr>
          <a:xfrm>
            <a:off x="10169788" y="368641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3E8A7DB-DFDE-55BD-30C1-C9CBAAE66729}"/>
              </a:ext>
            </a:extLst>
          </p:cNvPr>
          <p:cNvSpPr/>
          <p:nvPr/>
        </p:nvSpPr>
        <p:spPr>
          <a:xfrm>
            <a:off x="10965173" y="3576160"/>
            <a:ext cx="586454" cy="565940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D1B3B1-C3D5-BECB-8BE8-1D30226F1F1E}"/>
              </a:ext>
            </a:extLst>
          </p:cNvPr>
          <p:cNvSpPr txBox="1"/>
          <p:nvPr/>
        </p:nvSpPr>
        <p:spPr>
          <a:xfrm>
            <a:off x="11056845" y="36925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CC3163-AE51-3978-58E7-EDC8A484102F}"/>
              </a:ext>
            </a:extLst>
          </p:cNvPr>
          <p:cNvSpPr txBox="1"/>
          <p:nvPr/>
        </p:nvSpPr>
        <p:spPr>
          <a:xfrm>
            <a:off x="10349533" y="3049360"/>
            <a:ext cx="1967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도움말화면 추가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디자인 수정</a:t>
            </a:r>
          </a:p>
        </p:txBody>
      </p:sp>
    </p:spTree>
    <p:extLst>
      <p:ext uri="{BB962C8B-B14F-4D97-AF65-F5344CB8AC3E}">
        <p14:creationId xmlns:p14="http://schemas.microsoft.com/office/powerpoint/2010/main" val="394760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자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032733"/>
              </p:ext>
            </p:extLst>
          </p:nvPr>
        </p:nvGraphicFramePr>
        <p:xfrm>
          <a:off x="3175464" y="1281274"/>
          <a:ext cx="8046719" cy="49209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대한민국 정책브리핑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(www.korea.kr)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헬스조선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ko-KR" altLang="en-US" sz="1000" dirty="0">
                          <a:hlinkClick r:id="rId3"/>
                        </a:rPr>
                        <a:t>금연 성공 이끄는 정공법 </a:t>
                      </a:r>
                      <a:r>
                        <a:rPr lang="en-US" altLang="ko-KR" sz="1000" dirty="0">
                          <a:hlinkClick r:id="rId3"/>
                        </a:rPr>
                        <a:t>7</a:t>
                      </a:r>
                      <a:r>
                        <a:rPr lang="ko-KR" altLang="en-US" sz="1000" dirty="0">
                          <a:hlinkClick r:id="rId3"/>
                        </a:rPr>
                        <a:t>가지 </a:t>
                      </a:r>
                      <a:r>
                        <a:rPr lang="en-US" altLang="ko-KR" sz="1000" dirty="0">
                          <a:hlinkClick r:id="rId3"/>
                        </a:rPr>
                        <a:t>- </a:t>
                      </a:r>
                      <a:r>
                        <a:rPr lang="ko-KR" altLang="en-US" sz="1000" dirty="0">
                          <a:hlinkClick r:id="rId3"/>
                        </a:rPr>
                        <a:t>당신의 건강가이드 헬스조선 </a:t>
                      </a:r>
                      <a:r>
                        <a:rPr lang="en-US" altLang="ko-KR" sz="1000" dirty="0">
                          <a:hlinkClick r:id="rId3"/>
                        </a:rPr>
                        <a:t>(chosun.com)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삼성서울병원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http://www.samsunghospital.com/home/healthInfo/content/contenView.do?CONT_SRC_ID=30858&amp;CONT_SRC=HOMEPAGE&amp;CONT_ID=7005&amp;CONT_CLS_CD=001027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Smart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guro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보건소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(https://www.guro.go.kr/health/contents.do?key=1376&amp;)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CDC(</a:t>
                      </a:r>
                      <a:r>
                        <a:rPr lang="ko-KR" altLang="en-US" sz="1000" dirty="0">
                          <a:hlinkClick r:id="rId5"/>
                        </a:rPr>
                        <a:t>새해 금연 결심</a:t>
                      </a:r>
                      <a:r>
                        <a:rPr lang="en-US" altLang="ko-KR" sz="1000" dirty="0">
                          <a:hlinkClick r:id="rId5"/>
                        </a:rPr>
                        <a:t>: </a:t>
                      </a:r>
                      <a:r>
                        <a:rPr lang="ko-KR" altLang="en-US" sz="1000" dirty="0">
                          <a:hlinkClick r:id="rId5"/>
                        </a:rPr>
                        <a:t>니코틴 금단 증상 관리 </a:t>
                      </a:r>
                      <a:r>
                        <a:rPr lang="en-US" altLang="ko-KR" sz="1000" dirty="0">
                          <a:hlinkClick r:id="rId5"/>
                        </a:rPr>
                        <a:t>(cdc.gov)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0642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의계신문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MEDW RLD(</a:t>
                      </a:r>
                      <a:r>
                        <a:rPr lang="en-US" altLang="ko-KR" sz="1000" dirty="0">
                          <a:hlinkClick r:id="rId6"/>
                        </a:rPr>
                        <a:t>[</a:t>
                      </a:r>
                      <a:r>
                        <a:rPr lang="ko-KR" altLang="en-US" sz="1000" dirty="0">
                          <a:hlinkClick r:id="rId6"/>
                        </a:rPr>
                        <a:t>칼럼</a:t>
                      </a:r>
                      <a:r>
                        <a:rPr lang="en-US" altLang="ko-KR" sz="1000" dirty="0">
                          <a:hlinkClick r:id="rId6"/>
                        </a:rPr>
                        <a:t>] </a:t>
                      </a:r>
                      <a:r>
                        <a:rPr lang="ko-KR" altLang="en-US" sz="1000" dirty="0">
                          <a:hlinkClick r:id="rId6"/>
                        </a:rPr>
                        <a:t>코로나</a:t>
                      </a:r>
                      <a:r>
                        <a:rPr lang="en-US" altLang="ko-KR" sz="1000" dirty="0">
                          <a:hlinkClick r:id="rId6"/>
                        </a:rPr>
                        <a:t>19 </a:t>
                      </a:r>
                      <a:r>
                        <a:rPr lang="ko-KR" altLang="en-US" sz="1000" dirty="0">
                          <a:hlinkClick r:id="rId6"/>
                        </a:rPr>
                        <a:t>시대</a:t>
                      </a:r>
                      <a:r>
                        <a:rPr lang="en-US" altLang="ko-KR" sz="1000" dirty="0">
                          <a:hlinkClick r:id="rId6"/>
                        </a:rPr>
                        <a:t>, </a:t>
                      </a:r>
                      <a:r>
                        <a:rPr lang="ko-KR" altLang="en-US" sz="1000" dirty="0">
                          <a:hlinkClick r:id="rId6"/>
                        </a:rPr>
                        <a:t>금연 </a:t>
                      </a:r>
                      <a:r>
                        <a:rPr lang="en-US" altLang="ko-KR" sz="1000" dirty="0">
                          <a:hlinkClick r:id="rId6"/>
                        </a:rPr>
                        <a:t>10</a:t>
                      </a:r>
                      <a:r>
                        <a:rPr lang="ko-KR" altLang="en-US" sz="1000" dirty="0">
                          <a:hlinkClick r:id="rId6"/>
                        </a:rPr>
                        <a:t>계명으로 성공하자</a:t>
                      </a:r>
                      <a:r>
                        <a:rPr lang="en-US" altLang="ko-KR" sz="1000" dirty="0">
                          <a:hlinkClick r:id="rId6"/>
                        </a:rPr>
                        <a:t>! &lt; </a:t>
                      </a:r>
                      <a:r>
                        <a:rPr lang="ko-KR" altLang="en-US" sz="1000" dirty="0">
                          <a:hlinkClick r:id="rId6"/>
                        </a:rPr>
                        <a:t>칼럼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오피니언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기사본문 </a:t>
                      </a:r>
                      <a:r>
                        <a:rPr lang="en-US" altLang="ko-KR" sz="1000" dirty="0">
                          <a:hlinkClick r:id="rId6"/>
                        </a:rPr>
                        <a:t>- </a:t>
                      </a:r>
                      <a:r>
                        <a:rPr lang="ko-KR" altLang="en-US" sz="1000" dirty="0" err="1">
                          <a:hlinkClick r:id="rId6"/>
                        </a:rPr>
                        <a:t>메드월드뉴스</a:t>
                      </a:r>
                      <a:r>
                        <a:rPr lang="ko-KR" altLang="en-US" sz="1000" dirty="0">
                          <a:hlinkClick r:id="rId6"/>
                        </a:rPr>
                        <a:t> </a:t>
                      </a:r>
                      <a:r>
                        <a:rPr lang="en-US" altLang="ko-KR" sz="1000" dirty="0">
                          <a:hlinkClick r:id="rId6"/>
                        </a:rPr>
                        <a:t>(medworld.co.kr)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6021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MSD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메뉴얼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https://www.msdmanuals.com/ko-kr/%ED%99%88/%ED%8A%B9%EB%B3%84-%EC%A3%BC%EC%A0%9C/%ED%9D%A1%EC%97%B0/%EA%B8%88%EC%97%B0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66666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금연두드림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보건소 </a:t>
                      </a:r>
                      <a:r>
                        <a:rPr lang="ko-KR" altLang="en-US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금연클리닉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지역별 연락처와 위치제공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https://nosmk.khealth.or.kr/nsk/user/extra/ntcc/262/service/healthServiceSearch/jsp/LayOutPage.do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9617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금연상담전화 서비스 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https://www.mohw.go.kr/react/policy/index.jsp?PAR_MENU_ID=06&amp;MENU_ID=06330201&amp;PAGE=1&amp;topTitle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4522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 길라잡이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https://www.nosmokeguide.go.kr/index.do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713009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코메디닷컴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http://kormedi.com/1202682/%EB%8B%B4%EB%B0%B0-%EB%81%8A%EC%9C%BC%EB%A0%A4%EB%A9%B4-%EC%9A%B4%EB%8F%99%EC%9D%84-%ED%95%B4%EB%9D%BC/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412726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의약품 안전나라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https://nedrug.mfds.go.kr/pbp/CCBBX01/getDetail?&amp;gnrlmdcinSeq=52&amp;grpNo=45&amp;countryCode=KR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33639"/>
                  </a:ext>
                </a:extLst>
              </a:tr>
              <a:tr h="3035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TheJoongAng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https://www.joongang.co.kr/article/21094918#home)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687191"/>
                  </a:ext>
                </a:extLst>
              </a:tr>
              <a:tr h="298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EMD(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http://mdon.co.kr/mobile/article.html?no=32373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33570"/>
                  </a:ext>
                </a:extLst>
              </a:tr>
              <a:tr h="383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40809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학습자료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643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15040" y="6416488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41/41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C8297-8AD9-74B2-A6CB-93E774A259DB}"/>
              </a:ext>
            </a:extLst>
          </p:cNvPr>
          <p:cNvSpPr txBox="1"/>
          <p:nvPr/>
        </p:nvSpPr>
        <p:spPr>
          <a:xfrm>
            <a:off x="149767" y="6416488"/>
            <a:ext cx="90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Hub : </a:t>
            </a:r>
            <a:r>
              <a:rPr lang="en-US" altLang="ko-KR" b="0" i="0" u="none" strike="noStrike" dirty="0">
                <a:effectLst/>
                <a:latin typeface="Whitney"/>
                <a:hlinkClick r:id="rId3" tooltip="https://github.com/Jeong-Yunchan/Capstone-Design-Project"/>
              </a:rPr>
              <a:t>https://github.com/Jeong-Yunchan/Capstone-Design-Project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378968" y="2176863"/>
            <a:ext cx="9211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BE470B7-EDD2-4EB4-B107-1D32347F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96" y="1579901"/>
            <a:ext cx="9586770" cy="4301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4AC8F-56ED-4A81-98B1-B9B3424EC6D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5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56550" y="336778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4891" y="4855904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244360" y="5040905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244360" y="341456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831057" y="1882984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높은 편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244360" y="1995028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EB7AD8E4-228D-4BCD-A0ED-15D56841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45" y="728031"/>
            <a:ext cx="2081159" cy="25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B65302-AC39-4699-988A-A770F3C2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1188"/>
            <a:ext cx="5442095" cy="1944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FD877-D66B-4A55-8212-A38D904FCBC1}"/>
              </a:ext>
            </a:extLst>
          </p:cNvPr>
          <p:cNvSpPr txBox="1"/>
          <p:nvPr/>
        </p:nvSpPr>
        <p:spPr>
          <a:xfrm>
            <a:off x="6433345" y="5868359"/>
            <a:ext cx="3637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https://www.index.go.kr/unify/idx-info.do?idxCd=4237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72D5B-16DA-4EDE-A792-5D20A969156F}"/>
              </a:ext>
            </a:extLst>
          </p:cNvPr>
          <p:cNvSpPr txBox="1"/>
          <p:nvPr/>
        </p:nvSpPr>
        <p:spPr>
          <a:xfrm>
            <a:off x="6370847" y="3367783"/>
            <a:ext cx="32024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http://m.segye.com/view/20210531514749</a:t>
            </a:r>
            <a:endParaRPr lang="ko-KR" altLang="en-US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1993C-F02C-4A96-9120-18289FCDDE6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8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686300" y="1514194"/>
            <a:ext cx="2838450" cy="28384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4750" y="2685413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동기 부여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330597" y="2654444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46741" y="3293107"/>
            <a:ext cx="309746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이용하여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상호작용을 통해 금연에 대한 즐거움을 높여주는 시스템을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03750" y="2698135"/>
            <a:ext cx="1782550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편의성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86915" y="2698977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7" name="타원 2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2618" y="3307555"/>
            <a:ext cx="283845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금연 하는데 있어 꼭 필요하고      정확한 정보를 신속하게 얻을 수  있는 기능인 </a:t>
            </a: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26658" y="2553692"/>
            <a:ext cx="220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개발 목적</a:t>
            </a:r>
            <a:endParaRPr lang="ko-KR" altLang="en-US" sz="4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F5E78-9D65-4EF3-8AA3-FD443ACEA72B}"/>
              </a:ext>
            </a:extLst>
          </p:cNvPr>
          <p:cNvSpPr/>
          <p:nvPr/>
        </p:nvSpPr>
        <p:spPr>
          <a:xfrm>
            <a:off x="418636" y="285889"/>
            <a:ext cx="6418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목적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C4CE8-F9D8-46CC-AF78-218AD341E31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4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09755" y="1450585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133125" y="3211125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2271" y="2730674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80220" y="1934185"/>
            <a:ext cx="276311" cy="362870"/>
            <a:chOff x="833549" y="1523311"/>
            <a:chExt cx="276311" cy="31289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44745"/>
              </p:ext>
            </p:extLst>
          </p:nvPr>
        </p:nvGraphicFramePr>
        <p:xfrm>
          <a:off x="3629334" y="2148045"/>
          <a:ext cx="6261675" cy="261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여러 기관의 발표자료를 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Dialogflow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를 이용하여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챗봇을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학습시켜 질문에 대한 답 도출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사용자의 금연시간을 고려하여 신체의 긍정적 변화를 알려줌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원하는 금연 기간을 목표로 설정하고 달성에 대한 진행상황을 알려줌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사용자가 초기에 입력한 흡연량에 따라 지금까지 절약한 돈을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0F671-8816-4B08-B1E1-C0B40CE4FB86}"/>
              </a:ext>
            </a:extLst>
          </p:cNvPr>
          <p:cNvSpPr/>
          <p:nvPr/>
        </p:nvSpPr>
        <p:spPr>
          <a:xfrm>
            <a:off x="435175" y="245684"/>
            <a:ext cx="52407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6EACB-1BE0-4E2B-8B3F-CAAAC654B3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9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3119956"/>
            <a:ext cx="952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챗봇이란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3DDBA-EFD4-484C-8AC3-FF06318ADEEE}"/>
              </a:ext>
            </a:extLst>
          </p:cNvPr>
          <p:cNvSpPr txBox="1"/>
          <p:nvPr/>
        </p:nvSpPr>
        <p:spPr>
          <a:xfrm>
            <a:off x="3352845" y="4844576"/>
            <a:ext cx="746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챗봇은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인공 지능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(AI)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과 자연어 처리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(NLP)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를 사용하여 사용자가 텍스트나 그래픽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음성을 통해 웹 서비스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앱과 상호 작용할 수 있도록 </a:t>
            </a:r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돕습니다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B5EB42-B3C6-4F0E-BF91-4543C832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82" y="1890945"/>
            <a:ext cx="2526290" cy="2399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E2B20C-5825-4CBA-90D8-165DD4F86BB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9/41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8164</TotalTime>
  <Words>6399</Words>
  <Application>Microsoft Office PowerPoint</Application>
  <PresentationFormat>와이드스크린</PresentationFormat>
  <Paragraphs>929</Paragraphs>
  <Slides>41</Slides>
  <Notes>37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7" baseType="lpstr">
      <vt:lpstr>Apple SD Gothic Neo</vt:lpstr>
      <vt:lpstr>HY견고딕</vt:lpstr>
      <vt:lpstr>inherit</vt:lpstr>
      <vt:lpstr>Kozuka Mincho Pr6N H</vt:lpstr>
      <vt:lpstr>Noto Sans KR</vt:lpstr>
      <vt:lpstr>Whitney</vt:lpstr>
      <vt:lpstr>맑은 고딕</vt:lpstr>
      <vt:lpstr>바탕</vt:lpstr>
      <vt:lpstr>한컴 말랑말랑 Bold</vt:lpstr>
      <vt:lpstr>함초롬바탕</vt:lpstr>
      <vt:lpstr>휴먼모음T</vt:lpstr>
      <vt:lpstr>Arial</vt:lpstr>
      <vt:lpstr>Open Sans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김민혁</cp:lastModifiedBy>
  <cp:revision>534</cp:revision>
  <dcterms:created xsi:type="dcterms:W3CDTF">2018-05-09T06:13:43Z</dcterms:created>
  <dcterms:modified xsi:type="dcterms:W3CDTF">2022-06-12T11:50:08Z</dcterms:modified>
</cp:coreProperties>
</file>